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6"/>
  </p:notesMasterIdLst>
  <p:handoutMasterIdLst>
    <p:handoutMasterId r:id="rId27"/>
  </p:handoutMasterIdLst>
  <p:sldIdLst>
    <p:sldId id="1779" r:id="rId7"/>
    <p:sldId id="1837" r:id="rId8"/>
    <p:sldId id="1836" r:id="rId9"/>
    <p:sldId id="1800" r:id="rId10"/>
    <p:sldId id="1850" r:id="rId11"/>
    <p:sldId id="1851" r:id="rId12"/>
    <p:sldId id="1852" r:id="rId13"/>
    <p:sldId id="1853" r:id="rId14"/>
    <p:sldId id="1854" r:id="rId15"/>
    <p:sldId id="1846" r:id="rId16"/>
    <p:sldId id="1847" r:id="rId17"/>
    <p:sldId id="1848" r:id="rId18"/>
    <p:sldId id="1849" r:id="rId19"/>
    <p:sldId id="1845" r:id="rId20"/>
    <p:sldId id="1856" r:id="rId21"/>
    <p:sldId id="1855" r:id="rId22"/>
    <p:sldId id="1844" r:id="rId23"/>
    <p:sldId id="1838" r:id="rId24"/>
    <p:sldId id="680" r:id="rId25"/>
  </p:sldIdLst>
  <p:sldSz cx="12196763" cy="6858000"/>
  <p:notesSz cx="6805613" cy="9939338"/>
  <p:custDataLst>
    <p:tags r:id="rId2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6291" autoAdjust="0"/>
  </p:normalViewPr>
  <p:slideViewPr>
    <p:cSldViewPr showGuides="1">
      <p:cViewPr varScale="1">
        <p:scale>
          <a:sx n="117" d="100"/>
          <a:sy n="117" d="100"/>
        </p:scale>
        <p:origin x="200"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504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hyperlink" Target="https://zhuanlan.zhihu.com/p/231302709" TargetMode="External"/><Relationship Id="rId13" Type="http://schemas.openxmlformats.org/officeDocument/2006/relationships/hyperlink" Target="https://zhuanlan.zhihu.com/p/258196004?utm_id=0" TargetMode="External"/><Relationship Id="rId3" Type="http://schemas.openxmlformats.org/officeDocument/2006/relationships/hyperlink" Target="https://old.hotchips.org/wp-content/uploads/hc_archives/hc29/HC29.21-Monday-Pub/HC29.21.10-GPU-Gaming-Pub/HC29.21.132-Volta-Choquette-NVIDIA-Final3.pdf" TargetMode="External"/><Relationship Id="rId7" Type="http://schemas.openxmlformats.org/officeDocument/2006/relationships/hyperlink" Target="https://developer.nvidia.com/blog/nvidia-hopper-architecture-in-depth/" TargetMode="External"/><Relationship Id="rId12" Type="http://schemas.openxmlformats.org/officeDocument/2006/relationships/hyperlink" Target="https://nyu-cds.github.io/python-gpu/02-cuda/" TargetMode="External"/><Relationship Id="rId2" Type="http://schemas.openxmlformats.org/officeDocument/2006/relationships/hyperlink" Target="https://zhuanlan.zhihu.com/p/620257581" TargetMode="External"/><Relationship Id="rId1" Type="http://schemas.openxmlformats.org/officeDocument/2006/relationships/slideLayout" Target="../slideLayouts/slideLayout5.xml"/><Relationship Id="rId6" Type="http://schemas.openxmlformats.org/officeDocument/2006/relationships/hyperlink" Target="https://resources.nvidia.com/en-us-genomics-ep/ampere-architecture-white-paper" TargetMode="External"/><Relationship Id="rId11" Type="http://schemas.openxmlformats.org/officeDocument/2006/relationships/hyperlink" Target="https://docs.nvidia.com/cuda/cuda-c-programming-guide/index.html?highlight=matrix%20multiply" TargetMode="External"/><Relationship Id="rId5" Type="http://schemas.openxmlformats.org/officeDocument/2006/relationships/hyperlink" Target="https://www.computer.org/csdl/proceedings-article/hcs/2019/08875651/1ehCtCN4SUE" TargetMode="External"/><Relationship Id="rId10" Type="http://schemas.openxmlformats.org/officeDocument/2006/relationships/hyperlink" Target="https://www.bilibili.com/read/cv15145865?from=search" TargetMode="External"/><Relationship Id="rId4" Type="http://schemas.openxmlformats.org/officeDocument/2006/relationships/hyperlink" Target="https://ieeexplore.ieee.org/author/37086370271" TargetMode="External"/><Relationship Id="rId9" Type="http://schemas.openxmlformats.org/officeDocument/2006/relationships/hyperlink" Target="https://www.zhihu.com/zvideo/1367794004235542528" TargetMode="External"/><Relationship Id="rId14" Type="http://schemas.openxmlformats.org/officeDocument/2006/relationships/hyperlink" Target="https://blog.csdn.net/qq_42059060/article/details/121274184"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813690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GPU</a:t>
            </a:r>
            <a:r>
              <a:rPr lang="zh-CN" altLang="en-US" sz="960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基础概念</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72A78E-2283-6B49-A172-A14C8BA426DA}"/>
              </a:ext>
            </a:extLst>
          </p:cNvPr>
          <p:cNvSpPr>
            <a:spLocks noGrp="1"/>
          </p:cNvSpPr>
          <p:nvPr>
            <p:ph type="title"/>
          </p:nvPr>
        </p:nvSpPr>
        <p:spPr/>
        <p:txBody>
          <a:bodyPr/>
          <a:lstStyle/>
          <a:p>
            <a:r>
              <a:rPr lang="en-US" altLang="zh-CN" dirty="0"/>
              <a:t>CUDA</a:t>
            </a:r>
            <a:r>
              <a:rPr lang="zh-CN" altLang="en-US" dirty="0"/>
              <a:t>（</a:t>
            </a:r>
            <a:r>
              <a:rPr lang="en-US" altLang="zh-CN" dirty="0"/>
              <a:t>Compute Unified Device Architecture</a:t>
            </a:r>
            <a:r>
              <a:rPr lang="zh-CN" altLang="en-US" dirty="0"/>
              <a:t>）</a:t>
            </a:r>
          </a:p>
        </p:txBody>
      </p:sp>
      <p:sp>
        <p:nvSpPr>
          <p:cNvPr id="5" name="内容占位符 4">
            <a:extLst>
              <a:ext uri="{FF2B5EF4-FFF2-40B4-BE49-F238E27FC236}">
                <a16:creationId xmlns:a16="http://schemas.microsoft.com/office/drawing/2014/main" id="{41047BB1-A9E4-B14D-82CD-1E11CBAA6B5B}"/>
              </a:ext>
            </a:extLst>
          </p:cNvPr>
          <p:cNvSpPr>
            <a:spLocks noGrp="1"/>
          </p:cNvSpPr>
          <p:nvPr>
            <p:ph sz="half" idx="1"/>
          </p:nvPr>
        </p:nvSpPr>
        <p:spPr>
          <a:xfrm>
            <a:off x="623635" y="1340768"/>
            <a:ext cx="10963473" cy="4608512"/>
          </a:xfrm>
        </p:spPr>
        <p:txBody>
          <a:bodyPr/>
          <a:lstStyle/>
          <a:p>
            <a:r>
              <a:rPr lang="en-US" altLang="zh-CN" dirty="0"/>
              <a:t>2006 </a:t>
            </a:r>
            <a:r>
              <a:rPr lang="zh-CN" altLang="en-US" dirty="0"/>
              <a:t>年 </a:t>
            </a:r>
            <a:r>
              <a:rPr lang="en-US" altLang="zh-CN" dirty="0"/>
              <a:t>11 </a:t>
            </a:r>
            <a:r>
              <a:rPr lang="zh-CN" altLang="en-US" dirty="0"/>
              <a:t>月，</a:t>
            </a:r>
            <a:r>
              <a:rPr lang="en-US" altLang="zh-CN" dirty="0"/>
              <a:t>NVIDIA </a:t>
            </a:r>
            <a:r>
              <a:rPr lang="zh-CN" altLang="en-US" dirty="0"/>
              <a:t>推出了 </a:t>
            </a:r>
            <a:r>
              <a:rPr lang="en-US" altLang="zh-CN" dirty="0"/>
              <a:t>CUDA</a:t>
            </a:r>
            <a:r>
              <a:rPr lang="zh-CN" altLang="en-US" dirty="0"/>
              <a:t>，通用并行计算平台和编程模型，用于图形处理单元（</a:t>
            </a:r>
            <a:r>
              <a:rPr lang="en-US" altLang="zh-CN" dirty="0"/>
              <a:t>GPU</a:t>
            </a:r>
            <a:r>
              <a:rPr lang="zh-CN" altLang="en-US" dirty="0"/>
              <a:t>）上的通用计算。利用 </a:t>
            </a:r>
            <a:r>
              <a:rPr lang="en-US" altLang="zh-CN" dirty="0"/>
              <a:t>NVIDIA GPU </a:t>
            </a:r>
            <a:r>
              <a:rPr lang="zh-CN" altLang="en-US" dirty="0"/>
              <a:t>中的并行计算引擎（</a:t>
            </a:r>
            <a:r>
              <a:rPr lang="en-US" altLang="zh-CN" dirty="0"/>
              <a:t>CUDA</a:t>
            </a:r>
            <a:r>
              <a:rPr lang="zh-CN" altLang="en-US" dirty="0"/>
              <a:t> </a:t>
            </a:r>
            <a:r>
              <a:rPr lang="en-US" altLang="zh-CN" dirty="0"/>
              <a:t>Core</a:t>
            </a:r>
            <a:r>
              <a:rPr lang="zh-CN" altLang="en-US" dirty="0"/>
              <a:t>）以比在 </a:t>
            </a:r>
            <a:r>
              <a:rPr lang="en-US" altLang="zh-CN" dirty="0"/>
              <a:t>CPU </a:t>
            </a:r>
            <a:r>
              <a:rPr lang="zh-CN" altLang="en-US" dirty="0"/>
              <a:t>上更有效的方式解决许多复杂的计算问题。</a:t>
            </a:r>
          </a:p>
        </p:txBody>
      </p:sp>
      <p:pic>
        <p:nvPicPr>
          <p:cNvPr id="7" name="图片 6">
            <a:extLst>
              <a:ext uri="{FF2B5EF4-FFF2-40B4-BE49-F238E27FC236}">
                <a16:creationId xmlns:a16="http://schemas.microsoft.com/office/drawing/2014/main" id="{8CE7DD28-6D10-CD43-83F0-A894EF2CE205}"/>
              </a:ext>
            </a:extLst>
          </p:cNvPr>
          <p:cNvPicPr>
            <a:picLocks noChangeAspect="1"/>
          </p:cNvPicPr>
          <p:nvPr/>
        </p:nvPicPr>
        <p:blipFill>
          <a:blip r:embed="rId2"/>
          <a:stretch>
            <a:fillRect/>
          </a:stretch>
        </p:blipFill>
        <p:spPr>
          <a:xfrm>
            <a:off x="7986396" y="2924944"/>
            <a:ext cx="3512585" cy="3456384"/>
          </a:xfrm>
          <a:prstGeom prst="rect">
            <a:avLst/>
          </a:prstGeom>
        </p:spPr>
      </p:pic>
      <p:pic>
        <p:nvPicPr>
          <p:cNvPr id="8" name="图片 7">
            <a:extLst>
              <a:ext uri="{FF2B5EF4-FFF2-40B4-BE49-F238E27FC236}">
                <a16:creationId xmlns:a16="http://schemas.microsoft.com/office/drawing/2014/main" id="{ADBDA430-7D6F-B64D-83A0-E8C695B71A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781" y="2996952"/>
            <a:ext cx="6713760" cy="3240360"/>
          </a:xfrm>
          <a:prstGeom prst="rect">
            <a:avLst/>
          </a:prstGeom>
        </p:spPr>
      </p:pic>
    </p:spTree>
    <p:extLst>
      <p:ext uri="{BB962C8B-B14F-4D97-AF65-F5344CB8AC3E}">
        <p14:creationId xmlns:p14="http://schemas.microsoft.com/office/powerpoint/2010/main" val="359867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8DA6F-C763-674F-BFBD-543EB622E368}"/>
              </a:ext>
            </a:extLst>
          </p:cNvPr>
          <p:cNvSpPr>
            <a:spLocks noGrp="1"/>
          </p:cNvSpPr>
          <p:nvPr>
            <p:ph type="title"/>
          </p:nvPr>
        </p:nvSpPr>
        <p:spPr/>
        <p:txBody>
          <a:bodyPr/>
          <a:lstStyle/>
          <a:p>
            <a:r>
              <a:rPr lang="en-US" altLang="zh-CN" dirty="0"/>
              <a:t>CUDA</a:t>
            </a:r>
            <a:endParaRPr kumimoji="1" lang="zh-CN" altLang="en-US" dirty="0"/>
          </a:p>
        </p:txBody>
      </p:sp>
      <p:sp>
        <p:nvSpPr>
          <p:cNvPr id="3" name="内容占位符 2">
            <a:extLst>
              <a:ext uri="{FF2B5EF4-FFF2-40B4-BE49-F238E27FC236}">
                <a16:creationId xmlns:a16="http://schemas.microsoft.com/office/drawing/2014/main" id="{A21524B3-CD95-0A4F-8887-CBEAE374022A}"/>
              </a:ext>
            </a:extLst>
          </p:cNvPr>
          <p:cNvSpPr>
            <a:spLocks noGrp="1"/>
          </p:cNvSpPr>
          <p:nvPr>
            <p:ph sz="half" idx="1"/>
          </p:nvPr>
        </p:nvSpPr>
        <p:spPr>
          <a:xfrm>
            <a:off x="623635" y="1268760"/>
            <a:ext cx="10963473" cy="1080120"/>
          </a:xfrm>
        </p:spPr>
        <p:txBody>
          <a:bodyPr/>
          <a:lstStyle/>
          <a:p>
            <a:r>
              <a:rPr lang="en-US" altLang="zh-CN" dirty="0"/>
              <a:t>CUDA </a:t>
            </a:r>
            <a:r>
              <a:rPr lang="zh-CN" altLang="en-US" dirty="0"/>
              <a:t>并行编程模型作为一款通用接口，为熟悉 </a:t>
            </a:r>
            <a:r>
              <a:rPr lang="en-US" altLang="zh-CN" dirty="0"/>
              <a:t>C </a:t>
            </a:r>
            <a:r>
              <a:rPr lang="zh-CN" altLang="en-US" dirty="0"/>
              <a:t>等标准编程语言的程序员保持较低的学习曲线。</a:t>
            </a:r>
            <a:endParaRPr kumimoji="1" lang="zh-CN" altLang="en-US" dirty="0"/>
          </a:p>
        </p:txBody>
      </p:sp>
      <p:pic>
        <p:nvPicPr>
          <p:cNvPr id="6" name="图片 5">
            <a:extLst>
              <a:ext uri="{FF2B5EF4-FFF2-40B4-BE49-F238E27FC236}">
                <a16:creationId xmlns:a16="http://schemas.microsoft.com/office/drawing/2014/main" id="{090EFC5C-15C4-0E4C-AF8A-0290E9719B40}"/>
              </a:ext>
            </a:extLst>
          </p:cNvPr>
          <p:cNvPicPr>
            <a:picLocks noChangeAspect="1"/>
          </p:cNvPicPr>
          <p:nvPr/>
        </p:nvPicPr>
        <p:blipFill>
          <a:blip r:embed="rId2"/>
          <a:stretch>
            <a:fillRect/>
          </a:stretch>
        </p:blipFill>
        <p:spPr>
          <a:xfrm>
            <a:off x="2162395" y="2060848"/>
            <a:ext cx="7871972" cy="4427984"/>
          </a:xfrm>
          <a:prstGeom prst="rect">
            <a:avLst/>
          </a:prstGeom>
        </p:spPr>
      </p:pic>
    </p:spTree>
    <p:extLst>
      <p:ext uri="{BB962C8B-B14F-4D97-AF65-F5344CB8AC3E}">
        <p14:creationId xmlns:p14="http://schemas.microsoft.com/office/powerpoint/2010/main" val="276773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kumimoji="1" lang="en-US" altLang="zh-CN" dirty="0"/>
              <a:t>CUDA</a:t>
            </a:r>
            <a:endParaRPr kumimoji="1" lang="zh-CN" altLang="en-US" dirty="0"/>
          </a:p>
        </p:txBody>
      </p:sp>
      <p:pic>
        <p:nvPicPr>
          <p:cNvPr id="7" name="图片 6">
            <a:extLst>
              <a:ext uri="{FF2B5EF4-FFF2-40B4-BE49-F238E27FC236}">
                <a16:creationId xmlns:a16="http://schemas.microsoft.com/office/drawing/2014/main" id="{F5756A9B-5EBF-A643-929E-13C8FEB1AC85}"/>
              </a:ext>
            </a:extLst>
          </p:cNvPr>
          <p:cNvPicPr>
            <a:picLocks noChangeAspect="1"/>
          </p:cNvPicPr>
          <p:nvPr/>
        </p:nvPicPr>
        <p:blipFill>
          <a:blip r:embed="rId2"/>
          <a:stretch>
            <a:fillRect/>
          </a:stretch>
        </p:blipFill>
        <p:spPr>
          <a:xfrm>
            <a:off x="4730229" y="1268760"/>
            <a:ext cx="6090676" cy="4759226"/>
          </a:xfrm>
          <a:prstGeom prst="rect">
            <a:avLst/>
          </a:prstGeom>
        </p:spPr>
      </p:pic>
      <p:sp>
        <p:nvSpPr>
          <p:cNvPr id="5" name="内容占位符 4">
            <a:extLst>
              <a:ext uri="{FF2B5EF4-FFF2-40B4-BE49-F238E27FC236}">
                <a16:creationId xmlns:a16="http://schemas.microsoft.com/office/drawing/2014/main" id="{C498AE95-6BC1-B14E-BE50-A6D4D80278A8}"/>
              </a:ext>
            </a:extLst>
          </p:cNvPr>
          <p:cNvSpPr>
            <a:spLocks noGrp="1"/>
          </p:cNvSpPr>
          <p:nvPr>
            <p:ph sz="half" idx="1"/>
          </p:nvPr>
        </p:nvSpPr>
        <p:spPr>
          <a:xfrm>
            <a:off x="623636" y="1484784"/>
            <a:ext cx="3530529" cy="4608512"/>
          </a:xfrm>
        </p:spPr>
        <p:txBody>
          <a:bodyPr/>
          <a:lstStyle/>
          <a:p>
            <a:r>
              <a:rPr lang="en-US" altLang="zh-CN" dirty="0"/>
              <a:t>CUDA</a:t>
            </a:r>
            <a:r>
              <a:rPr lang="zh-CN" altLang="en-US" dirty="0"/>
              <a:t> 将 </a:t>
            </a:r>
            <a:r>
              <a:rPr lang="en-US" altLang="zh-CN" dirty="0"/>
              <a:t>GPU</a:t>
            </a:r>
            <a:r>
              <a:rPr lang="zh-CN" altLang="en-US" dirty="0"/>
              <a:t> 架构建模为多核系统，将 </a:t>
            </a:r>
            <a:r>
              <a:rPr lang="en-US" altLang="zh-CN" dirty="0"/>
              <a:t>GPU</a:t>
            </a:r>
            <a:r>
              <a:rPr lang="zh-CN" altLang="en-US" dirty="0"/>
              <a:t> 并行线程抽象为</a:t>
            </a:r>
            <a:r>
              <a:rPr lang="zh-CN" altLang="en-US" dirty="0">
                <a:highlight>
                  <a:srgbClr val="FFFF00"/>
                </a:highlight>
              </a:rPr>
              <a:t>层次化线程结构</a:t>
            </a:r>
            <a:r>
              <a:rPr lang="zh-CN" altLang="en-US" dirty="0"/>
              <a:t>（网格状的线程块）。</a:t>
            </a:r>
            <a:endParaRPr lang="en-US" altLang="zh-CN" dirty="0"/>
          </a:p>
          <a:p>
            <a:r>
              <a:rPr lang="zh-CN" altLang="en-US" dirty="0"/>
              <a:t>这样可以指导开发者将问题划分为</a:t>
            </a:r>
            <a:r>
              <a:rPr lang="zh-CN" altLang="en-US" dirty="0">
                <a:highlight>
                  <a:srgbClr val="FFFF00"/>
                </a:highlight>
              </a:rPr>
              <a:t>独立线程块并行解决的子问题</a:t>
            </a:r>
            <a:r>
              <a:rPr lang="zh-CN" altLang="en-US" dirty="0"/>
              <a:t>，并进一步将每个子问题划分为可以由</a:t>
            </a:r>
            <a:r>
              <a:rPr lang="zh-CN" altLang="en-US" dirty="0">
                <a:highlight>
                  <a:srgbClr val="FFFF00"/>
                </a:highlight>
              </a:rPr>
              <a:t>块内的线程并行协作解决</a:t>
            </a:r>
            <a:r>
              <a:rPr lang="zh-CN" altLang="en-US" dirty="0"/>
              <a:t>的部分。</a:t>
            </a:r>
            <a:endParaRPr lang="en-US" altLang="zh-CN" dirty="0"/>
          </a:p>
        </p:txBody>
      </p:sp>
    </p:spTree>
    <p:extLst>
      <p:ext uri="{BB962C8B-B14F-4D97-AF65-F5344CB8AC3E}">
        <p14:creationId xmlns:p14="http://schemas.microsoft.com/office/powerpoint/2010/main" val="317355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26DF5-E7E5-C74F-85C4-5953A7151F2F}"/>
              </a:ext>
            </a:extLst>
          </p:cNvPr>
          <p:cNvSpPr>
            <a:spLocks noGrp="1"/>
          </p:cNvSpPr>
          <p:nvPr>
            <p:ph type="title"/>
          </p:nvPr>
        </p:nvSpPr>
        <p:spPr/>
        <p:txBody>
          <a:bodyPr/>
          <a:lstStyle/>
          <a:p>
            <a:r>
              <a:rPr kumimoji="1" lang="en-US" altLang="zh-CN" dirty="0"/>
              <a:t>CUDA</a:t>
            </a:r>
            <a:endParaRPr kumimoji="1" lang="zh-CN" altLang="en-US" dirty="0"/>
          </a:p>
        </p:txBody>
      </p:sp>
      <p:pic>
        <p:nvPicPr>
          <p:cNvPr id="8" name="图片 7">
            <a:extLst>
              <a:ext uri="{FF2B5EF4-FFF2-40B4-BE49-F238E27FC236}">
                <a16:creationId xmlns:a16="http://schemas.microsoft.com/office/drawing/2014/main" id="{15944E3C-9940-314E-9824-8EB948790B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5341" y="1539506"/>
            <a:ext cx="7194993" cy="4511508"/>
          </a:xfrm>
          <a:prstGeom prst="rect">
            <a:avLst/>
          </a:prstGeom>
        </p:spPr>
      </p:pic>
      <p:sp>
        <p:nvSpPr>
          <p:cNvPr id="9" name="内容占位符 8">
            <a:extLst>
              <a:ext uri="{FF2B5EF4-FFF2-40B4-BE49-F238E27FC236}">
                <a16:creationId xmlns:a16="http://schemas.microsoft.com/office/drawing/2014/main" id="{4E629C1E-5D3F-7E44-BC46-0923D48BE262}"/>
              </a:ext>
            </a:extLst>
          </p:cNvPr>
          <p:cNvSpPr>
            <a:spLocks noGrp="1"/>
          </p:cNvSpPr>
          <p:nvPr>
            <p:ph sz="half" idx="1"/>
          </p:nvPr>
        </p:nvSpPr>
        <p:spPr>
          <a:xfrm>
            <a:off x="481757" y="1412776"/>
            <a:ext cx="3600399" cy="4608512"/>
          </a:xfrm>
        </p:spPr>
        <p:txBody>
          <a:bodyPr/>
          <a:lstStyle/>
          <a:p>
            <a:r>
              <a:rPr lang="zh-CN" altLang="en-US" dirty="0"/>
              <a:t>通过允许线程 </a:t>
            </a:r>
            <a:r>
              <a:rPr lang="en-US" altLang="zh-CN" dirty="0"/>
              <a:t>Thread</a:t>
            </a:r>
            <a:r>
              <a:rPr lang="zh-CN" altLang="en-US" dirty="0"/>
              <a:t> 在解决每个子问题时，进行协作来保持语言表达能力，同时实现自动可扩展性。实际上，每个线程块 </a:t>
            </a:r>
            <a:r>
              <a:rPr lang="en-US" altLang="zh-CN" dirty="0"/>
              <a:t>Thread</a:t>
            </a:r>
            <a:r>
              <a:rPr lang="zh-CN" altLang="en-US" dirty="0"/>
              <a:t> </a:t>
            </a:r>
            <a:r>
              <a:rPr lang="en-US" altLang="zh-CN" dirty="0"/>
              <a:t>Block</a:t>
            </a:r>
            <a:r>
              <a:rPr lang="zh-CN" altLang="en-US" dirty="0"/>
              <a:t> 都可以在 </a:t>
            </a:r>
            <a:r>
              <a:rPr lang="en-US" altLang="zh-CN" dirty="0"/>
              <a:t>GPU </a:t>
            </a:r>
            <a:r>
              <a:rPr lang="zh-CN" altLang="en-US" dirty="0"/>
              <a:t>的计算单元内以任何顺序进行调度，以便编译后的 </a:t>
            </a:r>
            <a:r>
              <a:rPr lang="en-US" altLang="zh-CN" dirty="0"/>
              <a:t>CUDA </a:t>
            </a:r>
            <a:r>
              <a:rPr lang="zh-CN" altLang="en-US" dirty="0"/>
              <a:t>程序可以在任意数量的多处理器上执行。</a:t>
            </a:r>
          </a:p>
        </p:txBody>
      </p:sp>
    </p:spTree>
    <p:extLst>
      <p:ext uri="{BB962C8B-B14F-4D97-AF65-F5344CB8AC3E}">
        <p14:creationId xmlns:p14="http://schemas.microsoft.com/office/powerpoint/2010/main" val="278995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B21944-227E-DF46-A5F8-E23AA466323A}"/>
                  </a:ext>
                </a:extLst>
              </p:cNvPr>
              <p:cNvSpPr>
                <a:spLocks noGrp="1"/>
              </p:cNvSpPr>
              <p:nvPr>
                <p:ph sz="half" idx="1"/>
              </p:nvPr>
            </p:nvSpPr>
            <p:spPr/>
            <p:txBody>
              <a:bodyPr/>
              <a:lstStyle/>
              <a:p>
                <a:r>
                  <a:rPr lang="en-US" altLang="zh-CN" dirty="0"/>
                  <a:t>GPU</a:t>
                </a:r>
                <a:r>
                  <a:rPr lang="zh-CN" altLang="en-US" dirty="0"/>
                  <a:t> 算力跟计算核心个数、核心频率、核心单时钟周期能力三个因素有关。</a:t>
                </a:r>
                <a:r>
                  <a:rPr lang="en-US" altLang="zh-CN" dirty="0"/>
                  <a:t>GPU </a:t>
                </a:r>
                <a:r>
                  <a:rPr lang="zh-CN" altLang="en-US" dirty="0"/>
                  <a:t>峰值计算能力，公式如下：</a:t>
                </a:r>
              </a:p>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𝑃𝑒𝑎𝑘</m:t>
                      </m:r>
                      <m:r>
                        <a:rPr lang="zh-CN" altLang="en-US" b="0" i="1" dirty="0" smtClean="0">
                          <a:latin typeface="Cambria Math" panose="02040503050406030204" pitchFamily="18" charset="0"/>
                        </a:rPr>
                        <m:t> </m:t>
                      </m:r>
                      <m:r>
                        <a:rPr lang="en-US" altLang="zh-CN" i="1" dirty="0" smtClean="0">
                          <a:latin typeface="Cambria Math" panose="02040503050406030204" pitchFamily="18" charset="0"/>
                        </a:rPr>
                        <m:t>𝐹𝐿𝑂𝑃𝑆</m:t>
                      </m:r>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𝑐𝑙𝑘</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𝑁</m:t>
                          </m:r>
                        </m:e>
                        <m:sub>
                          <m:r>
                            <a:rPr lang="en-US" altLang="zh-CN" i="1" dirty="0">
                              <a:latin typeface="Cambria Math" panose="02040503050406030204" pitchFamily="18" charset="0"/>
                            </a:rPr>
                            <m:t>𝑆𝑀</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𝐹</m:t>
                          </m:r>
                        </m:e>
                        <m:sub>
                          <m:r>
                            <a:rPr lang="en-US" altLang="zh-CN" b="0" i="1" dirty="0" smtClean="0">
                              <a:latin typeface="Cambria Math" panose="02040503050406030204" pitchFamily="18" charset="0"/>
                            </a:rPr>
                            <m:t>𝑟𝑒𝑞</m:t>
                          </m:r>
                        </m:sub>
                      </m:sSub>
                    </m:oMath>
                  </m:oMathPara>
                </a14:m>
                <a:endParaRPr lang="en-US" altLang="zh-CN" dirty="0"/>
              </a:p>
              <a:p>
                <a:endParaRPr lang="en-US" altLang="zh-CN" dirty="0"/>
              </a:p>
              <a:p>
                <a:r>
                  <a:rPr lang="zh-CN" altLang="en-US" dirty="0"/>
                  <a:t>其中 </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𝑐𝑙𝑘</m:t>
                        </m:r>
                      </m:sub>
                    </m:sSub>
                    <m:r>
                      <a:rPr lang="en-US" altLang="zh-CN" i="1" dirty="0">
                        <a:latin typeface="Cambria Math" panose="02040503050406030204" pitchFamily="18" charset="0"/>
                      </a:rPr>
                      <m:t> </m:t>
                    </m:r>
                  </m:oMath>
                </a14:m>
                <a:r>
                  <a:rPr lang="en-US" altLang="zh-CN" dirty="0"/>
                  <a:t> </a:t>
                </a:r>
                <a:r>
                  <a:rPr lang="zh-CN" altLang="en-US" dirty="0"/>
                  <a:t>为 </a:t>
                </a:r>
                <a:r>
                  <a:rPr lang="en-US" altLang="zh-CN" dirty="0"/>
                  <a:t>GPU </a:t>
                </a:r>
                <a:r>
                  <a:rPr lang="zh-CN" altLang="en-US" dirty="0"/>
                  <a:t>的时钟周期内指令执行数 </a:t>
                </a:r>
                <a:r>
                  <a:rPr lang="en-US" altLang="zh-CN" dirty="0"/>
                  <a:t>(FLOPS/Cycle)</a:t>
                </a:r>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𝐹</m:t>
                        </m:r>
                      </m:e>
                      <m:sub>
                        <m:r>
                          <a:rPr lang="en-US" altLang="zh-CN" i="1" dirty="0">
                            <a:latin typeface="Cambria Math" panose="02040503050406030204" pitchFamily="18" charset="0"/>
                          </a:rPr>
                          <m:t>𝑟𝑒𝑞</m:t>
                        </m:r>
                      </m:sub>
                    </m:sSub>
                  </m:oMath>
                </a14:m>
                <a:r>
                  <a:rPr lang="zh-CN" altLang="en-US" dirty="0"/>
                  <a:t> 为运行频率 </a:t>
                </a:r>
                <a:r>
                  <a:rPr lang="en-US" altLang="zh-CN" dirty="0"/>
                  <a:t>(GHz)</a:t>
                </a:r>
                <a:r>
                  <a:rPr lang="zh-CN" altLang="en-US" dirty="0"/>
                  <a:t>，</a:t>
                </a:r>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𝑁</m:t>
                        </m:r>
                      </m:e>
                      <m:sub>
                        <m:r>
                          <a:rPr lang="en-US" altLang="zh-CN" i="1" dirty="0">
                            <a:latin typeface="Cambria Math" panose="02040503050406030204" pitchFamily="18" charset="0"/>
                          </a:rPr>
                          <m:t>𝑆𝑀</m:t>
                        </m:r>
                      </m:sub>
                    </m:sSub>
                    <m:r>
                      <a:rPr lang="en-US" altLang="zh-CN" i="1" dirty="0">
                        <a:latin typeface="Cambria Math" panose="02040503050406030204" pitchFamily="18" charset="0"/>
                      </a:rPr>
                      <m:t> </m:t>
                    </m:r>
                  </m:oMath>
                </a14:m>
                <a:r>
                  <a:rPr lang="en-US" altLang="zh-CN" dirty="0"/>
                  <a:t> </a:t>
                </a:r>
                <a:r>
                  <a:rPr lang="zh-CN" altLang="en-US" dirty="0"/>
                  <a:t>为 </a:t>
                </a:r>
                <a:r>
                  <a:rPr lang="en-US" altLang="zh-CN" dirty="0"/>
                  <a:t>GPU SM </a:t>
                </a:r>
                <a:r>
                  <a:rPr lang="zh-CN" altLang="en-US" dirty="0"/>
                  <a:t>数量 </a:t>
                </a:r>
                <a:r>
                  <a:rPr lang="en-US" altLang="zh-CN" dirty="0"/>
                  <a:t>(Cores)</a:t>
                </a:r>
                <a:r>
                  <a:rPr lang="zh-CN" altLang="en-US" dirty="0"/>
                  <a:t>。</a:t>
                </a:r>
              </a:p>
            </p:txBody>
          </p:sp>
        </mc:Choice>
        <mc:Fallback xmlns="">
          <p:sp>
            <p:nvSpPr>
              <p:cNvPr id="3" name="内容占位符 2">
                <a:extLst>
                  <a:ext uri="{FF2B5EF4-FFF2-40B4-BE49-F238E27FC236}">
                    <a16:creationId xmlns:a16="http://schemas.microsoft.com/office/drawing/2014/main" id="{83B21944-227E-DF46-A5F8-E23AA466323A}"/>
                  </a:ext>
                </a:extLst>
              </p:cNvPr>
              <p:cNvSpPr>
                <a:spLocks noGrp="1" noRot="1" noChangeAspect="1" noMove="1" noResize="1" noEditPoints="1" noAdjustHandles="1" noChangeArrowheads="1" noChangeShapeType="1" noTextEdit="1"/>
              </p:cNvSpPr>
              <p:nvPr>
                <p:ph sz="half" idx="1"/>
              </p:nvPr>
            </p:nvSpPr>
            <p:spPr>
              <a:blipFill>
                <a:blip r:embed="rId2"/>
                <a:stretch>
                  <a:fillRect l="-463" r="-2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0804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1D60-3C18-714D-8525-638F0B791836}"/>
              </a:ext>
            </a:extLst>
          </p:cNvPr>
          <p:cNvSpPr>
            <a:spLocks noGrp="1"/>
          </p:cNvSpPr>
          <p:nvPr>
            <p:ph type="title"/>
          </p:nvPr>
        </p:nvSpPr>
        <p:spPr/>
        <p:txBody>
          <a:bodyPr/>
          <a:lstStyle/>
          <a:p>
            <a:r>
              <a:rPr kumimoji="1" lang="zh-CN" altLang="en-US" dirty="0"/>
              <a:t>峰值算力</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C45DEECD-F6D9-BA4E-991F-FFC7F34FA9E5}"/>
                  </a:ext>
                </a:extLst>
              </p:cNvPr>
              <p:cNvSpPr>
                <a:spLocks noGrp="1"/>
              </p:cNvSpPr>
              <p:nvPr>
                <p:ph sz="half" idx="1"/>
              </p:nvPr>
            </p:nvSpPr>
            <p:spPr>
              <a:xfrm>
                <a:off x="623635" y="1268760"/>
                <a:ext cx="10963473" cy="864096"/>
              </a:xfrm>
            </p:spPr>
            <p:txBody>
              <a:bodyPr/>
              <a:lstStyle/>
              <a:p>
                <a:r>
                  <a:rPr lang="en-US" altLang="zh-CN" sz="1800" dirty="0"/>
                  <a:t>A100 </a:t>
                </a:r>
                <a:r>
                  <a:rPr lang="zh-CN" altLang="en-US" sz="1800" dirty="0"/>
                  <a:t>中 </a:t>
                </a:r>
                <a:r>
                  <a:rPr lang="en-US" altLang="zh-CN" sz="1800"/>
                  <a:t>FP32 Tensor </a:t>
                </a:r>
                <a:r>
                  <a:rPr lang="en-US" altLang="zh-CN" sz="1800" dirty="0"/>
                  <a:t>Core </a:t>
                </a:r>
                <a:r>
                  <a:rPr lang="zh-CN" altLang="en-US" sz="1800" dirty="0"/>
                  <a:t>指令吞吐 </a:t>
                </a:r>
                <a:r>
                  <a:rPr lang="en-US" altLang="zh-CN" sz="1800" dirty="0"/>
                  <a:t>64</a:t>
                </a:r>
                <a:r>
                  <a:rPr lang="zh-CN" altLang="en-US" sz="1800" dirty="0"/>
                  <a:t> </a:t>
                </a:r>
                <a:r>
                  <a:rPr lang="en-US" altLang="zh-CN" sz="1800" dirty="0"/>
                  <a:t>FLOPS/Cycle </a:t>
                </a:r>
                <a:r>
                  <a:rPr lang="zh-CN" altLang="en-US" sz="1800" dirty="0"/>
                  <a:t>，核心运行频率为 </a:t>
                </a:r>
                <a:r>
                  <a:rPr lang="en-US" altLang="zh-CN" sz="1800" dirty="0"/>
                  <a:t>1.41GHz </a:t>
                </a:r>
                <a:r>
                  <a:rPr lang="zh-CN" altLang="en-US" sz="1800" dirty="0"/>
                  <a:t>，</a:t>
                </a:r>
                <a:r>
                  <a:rPr lang="en-US" altLang="zh-CN" sz="1800" dirty="0"/>
                  <a:t>SM </a:t>
                </a:r>
                <a:r>
                  <a:rPr lang="zh-CN" altLang="en-US" sz="1800" dirty="0"/>
                  <a:t>数量为</a:t>
                </a:r>
                <a:r>
                  <a:rPr lang="en-US" altLang="zh-CN" sz="1800" dirty="0"/>
                  <a:t>108 </a:t>
                </a:r>
                <a:r>
                  <a:rPr lang="zh-CN" altLang="en-US" sz="1800" dirty="0"/>
                  <a:t>，那么有：</a:t>
                </a:r>
                <a14:m>
                  <m:oMath xmlns:m="http://schemas.openxmlformats.org/officeDocument/2006/math">
                    <m:r>
                      <a:rPr lang="en-US" altLang="zh-CN" sz="1800" i="1" dirty="0" smtClean="0">
                        <a:latin typeface="Cambria Math" panose="02040503050406030204" pitchFamily="18" charset="0"/>
                      </a:rPr>
                      <m:t>𝑃𝑒𝑎𝑘</m:t>
                    </m:r>
                    <m:r>
                      <a:rPr lang="zh-CN" altLang="en-US" sz="1800" i="1" dirty="0" smtClean="0">
                        <a:latin typeface="Cambria Math" panose="02040503050406030204" pitchFamily="18" charset="0"/>
                      </a:rPr>
                      <m:t> </m:t>
                    </m:r>
                    <m:r>
                      <a:rPr lang="en-US" altLang="zh-CN" sz="1800" i="1" dirty="0" smtClean="0">
                        <a:latin typeface="Cambria Math" panose="02040503050406030204" pitchFamily="18" charset="0"/>
                      </a:rPr>
                      <m:t>𝐹𝐿𝑂𝑃𝑆</m:t>
                    </m:r>
                    <m:r>
                      <a:rPr lang="en-US" altLang="zh-CN" sz="1800" i="1" dirty="0">
                        <a:latin typeface="Cambria Math" panose="02040503050406030204" pitchFamily="18" charset="0"/>
                      </a:rPr>
                      <m:t>=1.41∗108∗64∗</m:t>
                    </m:r>
                    <m:r>
                      <a:rPr lang="en-US" altLang="zh-CN" sz="1800" i="1" dirty="0" smtClean="0">
                        <a:latin typeface="Cambria Math" panose="02040503050406030204" pitchFamily="18" charset="0"/>
                      </a:rPr>
                      <m:t>2=19,491</m:t>
                    </m:r>
                    <m:r>
                      <a:rPr lang="zh-CN" altLang="en-US" sz="1800" b="0" i="1" dirty="0" smtClean="0">
                        <a:latin typeface="Cambria Math" panose="02040503050406030204" pitchFamily="18" charset="0"/>
                      </a:rPr>
                      <m:t> </m:t>
                    </m:r>
                    <m:r>
                      <a:rPr lang="en-US" altLang="zh-CN" sz="1800" i="1" dirty="0" smtClean="0">
                        <a:latin typeface="Cambria Math" panose="02040503050406030204" pitchFamily="18" charset="0"/>
                      </a:rPr>
                      <m:t>𝐺𝐹𝐿𝑂𝑃𝑆</m:t>
                    </m:r>
                  </m:oMath>
                </a14:m>
                <a:r>
                  <a:rPr lang="zh-CN" altLang="en-US" sz="1800" dirty="0"/>
                  <a:t> </a:t>
                </a:r>
                <a:r>
                  <a:rPr lang="en-US" altLang="zh-CN" sz="1800" dirty="0"/>
                  <a:t>~</a:t>
                </a:r>
                <a:r>
                  <a:rPr lang="zh-CN" altLang="en-US" sz="1800" dirty="0"/>
                  <a:t> </a:t>
                </a:r>
                <a:r>
                  <a:rPr lang="en-US" altLang="zh-CN" sz="1800" dirty="0">
                    <a:highlight>
                      <a:srgbClr val="FFFF00"/>
                    </a:highlight>
                  </a:rPr>
                  <a:t>1.95</a:t>
                </a:r>
                <a:r>
                  <a:rPr lang="zh-CN" altLang="en-US" sz="1800" dirty="0">
                    <a:highlight>
                      <a:srgbClr val="FFFF00"/>
                    </a:highlight>
                  </a:rPr>
                  <a:t> </a:t>
                </a:r>
                <a:r>
                  <a:rPr lang="en-US" altLang="zh-CN" sz="1800" dirty="0">
                    <a:highlight>
                      <a:srgbClr val="FFFF00"/>
                    </a:highlight>
                  </a:rPr>
                  <a:t>TFLOPS</a:t>
                </a:r>
                <a:endParaRPr lang="zh-CN" altLang="en-US" sz="1800" dirty="0"/>
              </a:p>
            </p:txBody>
          </p:sp>
        </mc:Choice>
        <mc:Fallback xmlns="">
          <p:sp>
            <p:nvSpPr>
              <p:cNvPr id="8" name="内容占位符 7">
                <a:extLst>
                  <a:ext uri="{FF2B5EF4-FFF2-40B4-BE49-F238E27FC236}">
                    <a16:creationId xmlns:a16="http://schemas.microsoft.com/office/drawing/2014/main" id="{C45DEECD-F6D9-BA4E-991F-FFC7F34FA9E5}"/>
                  </a:ext>
                </a:extLst>
              </p:cNvPr>
              <p:cNvSpPr>
                <a:spLocks noGrp="1" noRot="1" noChangeAspect="1" noMove="1" noResize="1" noEditPoints="1" noAdjustHandles="1" noChangeArrowheads="1" noChangeShapeType="1" noTextEdit="1"/>
              </p:cNvSpPr>
              <p:nvPr>
                <p:ph sz="half" idx="1"/>
              </p:nvPr>
            </p:nvSpPr>
            <p:spPr>
              <a:xfrm>
                <a:off x="623635" y="1268760"/>
                <a:ext cx="10963473" cy="864096"/>
              </a:xfrm>
              <a:blipFill>
                <a:blip r:embed="rId2"/>
                <a:stretch>
                  <a:fillRect l="-347" b="-1014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CBA1DB9-C079-A241-A4E9-E51FBA1982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7981" y="2276872"/>
            <a:ext cx="7200800" cy="4102683"/>
          </a:xfrm>
          <a:prstGeom prst="rect">
            <a:avLst/>
          </a:prstGeom>
        </p:spPr>
      </p:pic>
    </p:spTree>
    <p:extLst>
      <p:ext uri="{BB962C8B-B14F-4D97-AF65-F5344CB8AC3E}">
        <p14:creationId xmlns:p14="http://schemas.microsoft.com/office/powerpoint/2010/main" val="281363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338D7C-1C52-C84B-81F2-7FB5B95B5FFA}"/>
              </a:ext>
            </a:extLst>
          </p:cNvPr>
          <p:cNvSpPr>
            <a:spLocks noGrp="1"/>
          </p:cNvSpPr>
          <p:nvPr>
            <p:ph type="title"/>
          </p:nvPr>
        </p:nvSpPr>
        <p:spPr/>
        <p:txBody>
          <a:bodyPr/>
          <a:lstStyle/>
          <a:p>
            <a:r>
              <a:rPr lang="en-US" altLang="zh-CN" dirty="0"/>
              <a:t>GPU</a:t>
            </a:r>
            <a:r>
              <a:rPr lang="zh-CN" altLang="en-US" dirty="0"/>
              <a:t>概念之间的关系</a:t>
            </a:r>
          </a:p>
        </p:txBody>
      </p:sp>
      <p:sp>
        <p:nvSpPr>
          <p:cNvPr id="3" name="内容占位符 2">
            <a:extLst>
              <a:ext uri="{FF2B5EF4-FFF2-40B4-BE49-F238E27FC236}">
                <a16:creationId xmlns:a16="http://schemas.microsoft.com/office/drawing/2014/main" id="{7F77825C-EADF-4B4E-9F03-45AEA968A732}"/>
              </a:ext>
            </a:extLst>
          </p:cNvPr>
          <p:cNvSpPr>
            <a:spLocks noGrp="1"/>
          </p:cNvSpPr>
          <p:nvPr>
            <p:ph sz="half" idx="1"/>
          </p:nvPr>
        </p:nvSpPr>
        <p:spPr/>
        <p:txBody>
          <a:bodyPr/>
          <a:lstStyle/>
          <a:p>
            <a:r>
              <a:rPr lang="en-US" altLang="zh-CN" dirty="0"/>
              <a:t>GPC —— </a:t>
            </a:r>
            <a:r>
              <a:rPr lang="zh-CN" altLang="en-US" dirty="0"/>
              <a:t>图形处理簇，</a:t>
            </a:r>
            <a:r>
              <a:rPr lang="en-US" altLang="zh-CN" dirty="0"/>
              <a:t>Graphics Processing Clusters</a:t>
            </a:r>
          </a:p>
          <a:p>
            <a:r>
              <a:rPr lang="en-US" altLang="zh-CN" dirty="0"/>
              <a:t>TPC —— </a:t>
            </a:r>
            <a:r>
              <a:rPr lang="zh-CN" altLang="en-US" dirty="0"/>
              <a:t>纹理处理簇，</a:t>
            </a:r>
            <a:r>
              <a:rPr lang="en-US" altLang="zh-CN" dirty="0"/>
              <a:t>Texture Processing Clusters</a:t>
            </a:r>
          </a:p>
          <a:p>
            <a:r>
              <a:rPr lang="en-US" altLang="zh-CN" dirty="0"/>
              <a:t>SM —— </a:t>
            </a:r>
            <a:r>
              <a:rPr lang="zh-CN" altLang="en-US" dirty="0"/>
              <a:t>流多处理器，</a:t>
            </a:r>
            <a:r>
              <a:rPr lang="en-US" altLang="zh-CN" dirty="0"/>
              <a:t>Stream Multiprocessors</a:t>
            </a:r>
          </a:p>
          <a:p>
            <a:r>
              <a:rPr lang="en-US" altLang="zh-CN" dirty="0"/>
              <a:t>HBM —— </a:t>
            </a:r>
            <a:r>
              <a:rPr lang="zh-CN" altLang="en-US" dirty="0"/>
              <a:t>高带宽存储器，</a:t>
            </a:r>
            <a:r>
              <a:rPr lang="en-US" altLang="zh-CN" dirty="0"/>
              <a:t>High Bandwidth Memory</a:t>
            </a:r>
            <a:br>
              <a:rPr lang="en-US" altLang="zh-CN" dirty="0"/>
            </a:br>
            <a:endParaRPr kumimoji="1" lang="zh-CN" altLang="en-US" dirty="0"/>
          </a:p>
          <a:p>
            <a:r>
              <a:rPr kumimoji="1" lang="zh-CN" altLang="en-US" dirty="0"/>
              <a:t>包含关系为：</a:t>
            </a:r>
            <a:r>
              <a:rPr kumimoji="1" lang="en-US" altLang="zh-CN" dirty="0"/>
              <a:t>GPC</a:t>
            </a:r>
            <a:r>
              <a:rPr kumimoji="1" lang="zh-CN" altLang="en-US" dirty="0"/>
              <a:t> </a:t>
            </a:r>
            <a:r>
              <a:rPr kumimoji="1" lang="en-US" altLang="zh-CN" dirty="0"/>
              <a:t>&gt;</a:t>
            </a:r>
            <a:r>
              <a:rPr kumimoji="1" lang="zh-CN" altLang="en-US" dirty="0"/>
              <a:t> </a:t>
            </a:r>
            <a:r>
              <a:rPr kumimoji="1" lang="en-US" altLang="zh-CN" dirty="0"/>
              <a:t>TPC</a:t>
            </a:r>
            <a:r>
              <a:rPr kumimoji="1" lang="zh-CN" altLang="en-US" dirty="0"/>
              <a:t> </a:t>
            </a:r>
            <a:r>
              <a:rPr kumimoji="1" lang="en-US" altLang="zh-CN" dirty="0"/>
              <a:t>&gt;</a:t>
            </a:r>
            <a:r>
              <a:rPr kumimoji="1" lang="zh-CN" altLang="en-US" dirty="0"/>
              <a:t> </a:t>
            </a:r>
            <a:r>
              <a:rPr kumimoji="1" lang="en-US" altLang="zh-CN" dirty="0"/>
              <a:t>SM</a:t>
            </a:r>
            <a:r>
              <a:rPr kumimoji="1" lang="zh-CN" altLang="en-US" dirty="0"/>
              <a:t> </a:t>
            </a:r>
            <a:r>
              <a:rPr kumimoji="1" lang="en-US" altLang="zh-CN" dirty="0"/>
              <a:t>&gt;</a:t>
            </a:r>
            <a:r>
              <a:rPr kumimoji="1" lang="zh-CN" altLang="en-US" dirty="0"/>
              <a:t> </a:t>
            </a:r>
            <a:r>
              <a:rPr kumimoji="1" lang="en-US" altLang="zh-CN" dirty="0"/>
              <a:t>CORE</a:t>
            </a:r>
          </a:p>
          <a:p>
            <a:endParaRPr kumimoji="1" lang="en-US" altLang="zh-CN" dirty="0"/>
          </a:p>
          <a:p>
            <a:r>
              <a:rPr kumimoji="1" lang="en-US" altLang="zh-CN" dirty="0"/>
              <a:t>SM</a:t>
            </a:r>
            <a:r>
              <a:rPr kumimoji="1" lang="zh-CN" altLang="en-US" dirty="0"/>
              <a:t> 中包含 </a:t>
            </a:r>
            <a:r>
              <a:rPr kumimoji="1" lang="en-US" altLang="zh-CN" dirty="0"/>
              <a:t>Poly Morph Engine</a:t>
            </a:r>
            <a:r>
              <a:rPr kumimoji="1" lang="zh-CN" altLang="en-US" dirty="0"/>
              <a:t>、</a:t>
            </a:r>
            <a:r>
              <a:rPr kumimoji="1" lang="en-US" altLang="zh-CN" dirty="0"/>
              <a:t>L1 Cache</a:t>
            </a:r>
            <a:r>
              <a:rPr kumimoji="1" lang="zh-CN" altLang="en-US" dirty="0"/>
              <a:t>、</a:t>
            </a:r>
            <a:r>
              <a:rPr kumimoji="1" lang="en-US" altLang="zh-CN" dirty="0"/>
              <a:t>Shared Memory</a:t>
            </a:r>
            <a:r>
              <a:rPr kumimoji="1" lang="zh-CN" altLang="en-US" dirty="0"/>
              <a:t>、</a:t>
            </a:r>
            <a:r>
              <a:rPr kumimoji="1" lang="en-US" altLang="zh-CN" dirty="0"/>
              <a:t>CUDA</a:t>
            </a:r>
            <a:r>
              <a:rPr kumimoji="1" lang="zh-CN" altLang="en-US" dirty="0"/>
              <a:t> </a:t>
            </a:r>
            <a:r>
              <a:rPr kumimoji="1" lang="en-US" altLang="zh-CN" dirty="0"/>
              <a:t>Core</a:t>
            </a:r>
            <a:r>
              <a:rPr kumimoji="1" lang="zh-CN" altLang="en-US" dirty="0"/>
              <a:t>等</a:t>
            </a:r>
            <a:endParaRPr kumimoji="1" lang="en-US" altLang="zh-CN" dirty="0"/>
          </a:p>
          <a:p>
            <a:r>
              <a:rPr kumimoji="1" lang="en-US" altLang="zh-CN" dirty="0"/>
              <a:t>CUDA</a:t>
            </a:r>
            <a:r>
              <a:rPr kumimoji="1" lang="zh-CN" altLang="en-US" dirty="0"/>
              <a:t> </a:t>
            </a:r>
            <a:r>
              <a:rPr kumimoji="1" lang="en-US" altLang="zh-CN" dirty="0"/>
              <a:t>Core</a:t>
            </a:r>
            <a:r>
              <a:rPr kumimoji="1" lang="zh-CN" altLang="en-US" dirty="0"/>
              <a:t> 中包含 </a:t>
            </a:r>
            <a:r>
              <a:rPr kumimoji="1" lang="en-US" altLang="zh-CN" dirty="0"/>
              <a:t>ALU</a:t>
            </a:r>
            <a:r>
              <a:rPr kumimoji="1" lang="zh-CN" altLang="en-US" dirty="0"/>
              <a:t>、</a:t>
            </a:r>
            <a:r>
              <a:rPr kumimoji="1" lang="en-US" altLang="zh-CN" dirty="0"/>
              <a:t>FPU</a:t>
            </a:r>
            <a:r>
              <a:rPr kumimoji="1" lang="zh-CN" altLang="en-US" dirty="0"/>
              <a:t>、</a:t>
            </a:r>
            <a:r>
              <a:rPr kumimoji="1" lang="en-US" altLang="zh-CN" dirty="0"/>
              <a:t>Execution Context</a:t>
            </a:r>
            <a:r>
              <a:rPr kumimoji="1" lang="zh-CN" altLang="en-US" dirty="0"/>
              <a:t>、</a:t>
            </a:r>
            <a:r>
              <a:rPr kumimoji="1" lang="en-US" altLang="zh-CN" dirty="0"/>
              <a:t>Thread</a:t>
            </a:r>
            <a:r>
              <a:rPr kumimoji="1" lang="zh-CN" altLang="en-US" dirty="0"/>
              <a:t> </a:t>
            </a:r>
            <a:r>
              <a:rPr kumimoji="1" lang="en-US" altLang="zh-CN" dirty="0"/>
              <a:t>Detach</a:t>
            </a:r>
            <a:r>
              <a:rPr kumimoji="1" lang="zh-CN" altLang="en-US" dirty="0"/>
              <a:t>、</a:t>
            </a:r>
            <a:r>
              <a:rPr kumimoji="1" lang="en-US" altLang="zh-CN" dirty="0"/>
              <a:t>Command</a:t>
            </a:r>
            <a:r>
              <a:rPr kumimoji="1" lang="zh-CN" altLang="en-US" dirty="0"/>
              <a:t> </a:t>
            </a:r>
            <a:r>
              <a:rPr kumimoji="1" lang="en-US" altLang="zh-CN" dirty="0"/>
              <a:t>Decode</a:t>
            </a:r>
            <a:r>
              <a:rPr kumimoji="1" lang="zh-CN" altLang="en-US" dirty="0"/>
              <a:t>等</a:t>
            </a:r>
          </a:p>
        </p:txBody>
      </p:sp>
    </p:spTree>
    <p:extLst>
      <p:ext uri="{BB962C8B-B14F-4D97-AF65-F5344CB8AC3E}">
        <p14:creationId xmlns:p14="http://schemas.microsoft.com/office/powerpoint/2010/main" val="386458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BE1A2F-4684-644F-A8BA-3700EC4230F5}"/>
              </a:ext>
            </a:extLst>
          </p:cNvPr>
          <p:cNvSpPr>
            <a:spLocks noGrp="1"/>
          </p:cNvSpPr>
          <p:nvPr>
            <p:ph type="title"/>
          </p:nvPr>
        </p:nvSpPr>
        <p:spPr/>
        <p:txBody>
          <a:bodyPr/>
          <a:lstStyle/>
          <a:p>
            <a:r>
              <a:rPr lang="en-US" altLang="zh-CN" dirty="0"/>
              <a:t>GPU</a:t>
            </a:r>
            <a:r>
              <a:rPr lang="zh-CN" altLang="en-US" dirty="0"/>
              <a:t>概念之间的关系</a:t>
            </a:r>
          </a:p>
        </p:txBody>
      </p:sp>
      <p:pic>
        <p:nvPicPr>
          <p:cNvPr id="4" name="图片 3">
            <a:extLst>
              <a:ext uri="{FF2B5EF4-FFF2-40B4-BE49-F238E27FC236}">
                <a16:creationId xmlns:a16="http://schemas.microsoft.com/office/drawing/2014/main" id="{2DDFF943-337C-604A-BA31-9853D53C3AD5}"/>
              </a:ext>
            </a:extLst>
          </p:cNvPr>
          <p:cNvPicPr>
            <a:picLocks noChangeAspect="1"/>
          </p:cNvPicPr>
          <p:nvPr/>
        </p:nvPicPr>
        <p:blipFill>
          <a:blip r:embed="rId2"/>
          <a:stretch>
            <a:fillRect/>
          </a:stretch>
        </p:blipFill>
        <p:spPr>
          <a:xfrm>
            <a:off x="949809" y="1340768"/>
            <a:ext cx="10297144" cy="5162874"/>
          </a:xfrm>
          <a:prstGeom prst="rect">
            <a:avLst/>
          </a:prstGeom>
        </p:spPr>
      </p:pic>
    </p:spTree>
    <p:extLst>
      <p:ext uri="{BB962C8B-B14F-4D97-AF65-F5344CB8AC3E}">
        <p14:creationId xmlns:p14="http://schemas.microsoft.com/office/powerpoint/2010/main" val="181030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https://zhuanlan.zhihu.com/p/620257581</a:t>
            </a:r>
            <a:r>
              <a:rPr lang="zh-CN" altLang="en-US" dirty="0"/>
              <a:t> 大佬们，</a:t>
            </a:r>
            <a:r>
              <a:rPr lang="en-US" altLang="zh-CN" dirty="0"/>
              <a:t>A100</a:t>
            </a:r>
            <a:r>
              <a:rPr lang="zh-CN" altLang="en-US" dirty="0"/>
              <a:t>显卡上的</a:t>
            </a:r>
            <a:r>
              <a:rPr lang="en-US" altLang="zh-CN" dirty="0" err="1"/>
              <a:t>tensorcore</a:t>
            </a:r>
            <a:r>
              <a:rPr lang="zh-CN" altLang="en-US" dirty="0"/>
              <a:t>有自己的私有寄存器</a:t>
            </a:r>
            <a:endParaRPr lang="en-US" altLang="zh-CN" dirty="0"/>
          </a:p>
          <a:p>
            <a:r>
              <a:rPr lang="en-US" altLang="zh-CN" dirty="0">
                <a:hlinkClick r:id="rId3"/>
              </a:rPr>
              <a:t>https://old.hotchips.org/wp-content/uploads/hc_archives/hc29/HC29.21-Monday-Pub/HC29.21.10-GPU-Gaming-Pub/HC29.21.132-Volta-Choquette-NVIDIA-Final3.pdf</a:t>
            </a:r>
            <a:endParaRPr lang="en-US" altLang="zh-CN" dirty="0"/>
          </a:p>
          <a:p>
            <a:r>
              <a:rPr lang="en-US" altLang="zh-CN" dirty="0">
                <a:hlinkClick r:id="rId4"/>
              </a:rPr>
              <a:t>https://ieeexplore.ieee.org/author/37086370271</a:t>
            </a:r>
            <a:endParaRPr lang="en-US" altLang="zh-CN" dirty="0"/>
          </a:p>
          <a:p>
            <a:r>
              <a:rPr lang="en-US" altLang="zh-CN" dirty="0">
                <a:hlinkClick r:id="rId5"/>
              </a:rPr>
              <a:t>https://www.computer.org/csdl/proceedings-article/hcs/2019/08875651/1ehCtCN4SUE</a:t>
            </a:r>
            <a:endParaRPr lang="en-US" altLang="zh-CN" dirty="0"/>
          </a:p>
          <a:p>
            <a:r>
              <a:rPr lang="en-US" altLang="zh-CN" dirty="0">
                <a:hlinkClick r:id="rId6"/>
              </a:rPr>
              <a:t>https://resources.nvidia.com/en-us-genomics-ep/ampere-architecture-white-paper</a:t>
            </a:r>
            <a:endParaRPr lang="en-US" altLang="zh-CN" dirty="0"/>
          </a:p>
          <a:p>
            <a:r>
              <a:rPr lang="en-US" altLang="zh-CN" dirty="0">
                <a:hlinkClick r:id="rId7"/>
              </a:rPr>
              <a:t>https://developer.nvidia.com/blog/nvidia-hopper-architecture-in-depth/</a:t>
            </a:r>
            <a:endParaRPr lang="en-US" altLang="zh-CN" dirty="0"/>
          </a:p>
          <a:p>
            <a:r>
              <a:rPr lang="en-US" altLang="zh-CN" dirty="0">
                <a:hlinkClick r:id="rId8"/>
              </a:rPr>
              <a:t>https://zhuanlan.zhihu.com/p/231302709</a:t>
            </a:r>
            <a:endParaRPr lang="en-US" altLang="zh-CN" dirty="0"/>
          </a:p>
          <a:p>
            <a:r>
              <a:rPr lang="en-US" altLang="zh-CN" dirty="0">
                <a:hlinkClick r:id="rId9"/>
              </a:rPr>
              <a:t>https://www.zhihu.com/zvideo/1367794004235542528</a:t>
            </a:r>
            <a:endParaRPr lang="en-US" altLang="zh-CN" dirty="0"/>
          </a:p>
          <a:p>
            <a:r>
              <a:rPr lang="en-US" altLang="zh-CN" dirty="0">
                <a:hlinkClick r:id="rId10"/>
              </a:rPr>
              <a:t>https://www.bilibili.com/read/cv15145865?from=search</a:t>
            </a:r>
            <a:endParaRPr lang="en-US" altLang="zh-CN" dirty="0"/>
          </a:p>
          <a:p>
            <a:r>
              <a:rPr lang="en-US" altLang="zh-CN" dirty="0">
                <a:hlinkClick r:id="rId11"/>
              </a:rPr>
              <a:t>https://docs.nvidia.com/cuda/cuda-c-programming-guide/index.html?highlight=matrix%20multiply</a:t>
            </a:r>
            <a:endParaRPr lang="en-US" altLang="zh-CN" dirty="0"/>
          </a:p>
          <a:p>
            <a:r>
              <a:rPr lang="en-US" altLang="zh-CN" dirty="0">
                <a:hlinkClick r:id="rId12"/>
              </a:rPr>
              <a:t>https://nyu-cds.github.io/python-gpu/02-cuda/</a:t>
            </a:r>
            <a:endParaRPr lang="en-US" altLang="zh-CN" dirty="0"/>
          </a:p>
          <a:p>
            <a:r>
              <a:rPr lang="en-US" altLang="zh-CN" dirty="0">
                <a:hlinkClick r:id="rId13"/>
              </a:rPr>
              <a:t>https://zhuanlan.zhihu.com/p/258196004?utm_id=0</a:t>
            </a:r>
            <a:endParaRPr lang="en-US" altLang="zh-CN" dirty="0"/>
          </a:p>
          <a:p>
            <a:r>
              <a:rPr lang="en-US" altLang="zh-CN" dirty="0">
                <a:hlinkClick r:id="rId14"/>
              </a:rPr>
              <a:t>https://blog.csdn.net/qq_42059060/article/details/121274184</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003987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基础概念</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基础概念</a:t>
            </a:r>
          </a:p>
          <a:p>
            <a:pPr lvl="1"/>
            <a:r>
              <a:rPr lang="en-US" altLang="zh-CN" sz="2000" dirty="0">
                <a:solidFill>
                  <a:srgbClr val="374154"/>
                </a:solidFill>
                <a:latin typeface="Gill Sans MT" panose="020B0502020104020203" pitchFamily="34" charset="0"/>
              </a:rPr>
              <a:t>SP</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Stream Processor</a:t>
            </a:r>
          </a:p>
          <a:p>
            <a:pPr lvl="1"/>
            <a:r>
              <a:rPr lang="en-US" altLang="zh-CN" sz="2000" dirty="0">
                <a:solidFill>
                  <a:srgbClr val="374154"/>
                </a:solidFill>
                <a:latin typeface="Gill Sans MT" panose="020B0502020104020203" pitchFamily="34" charset="0"/>
              </a:rPr>
              <a:t>SM</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Stream Multiprocessors</a:t>
            </a:r>
          </a:p>
          <a:p>
            <a:pPr lvl="1"/>
            <a:r>
              <a:rPr lang="en-US" altLang="zh-CN" sz="2000" dirty="0">
                <a:solidFill>
                  <a:srgbClr val="374154"/>
                </a:solidFill>
                <a:latin typeface="Gill Sans MT" panose="020B0502020104020203" pitchFamily="34" charset="0"/>
              </a:rPr>
              <a:t>Warp</a:t>
            </a:r>
            <a:r>
              <a:rPr lang="zh-CN" altLang="en-US" sz="2000" dirty="0">
                <a:solidFill>
                  <a:srgbClr val="374154"/>
                </a:solidFill>
                <a:latin typeface="Gill Sans MT" panose="020B0502020104020203" pitchFamily="34" charset="0"/>
              </a:rPr>
              <a:t>，</a:t>
            </a:r>
            <a:r>
              <a:rPr lang="en-US" altLang="zh-CN" sz="2000" dirty="0">
                <a:solidFill>
                  <a:srgbClr val="374154"/>
                </a:solidFill>
                <a:latin typeface="Gill Sans MT" panose="020B0502020104020203" pitchFamily="34" charset="0"/>
              </a:rPr>
              <a:t>Thread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Warp</a:t>
            </a:r>
          </a:p>
          <a:p>
            <a:pPr lvl="1"/>
            <a:r>
              <a:rPr lang="en-US" altLang="zh-CN" sz="2000" dirty="0">
                <a:solidFill>
                  <a:srgbClr val="374154"/>
                </a:solidFill>
                <a:latin typeface="Gill Sans MT" panose="020B0502020104020203" pitchFamily="34" charset="0"/>
              </a:rPr>
              <a:t>CUDA</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Core</a:t>
            </a:r>
          </a:p>
          <a:p>
            <a:pPr lvl="1"/>
            <a:r>
              <a:rPr lang="en-US" altLang="zh-CN" sz="2000" dirty="0">
                <a:solidFill>
                  <a:srgbClr val="374154"/>
                </a:solidFill>
                <a:latin typeface="Gill Sans MT" panose="020B0502020104020203" pitchFamily="34" charset="0"/>
              </a:rPr>
              <a:t>CUDA</a:t>
            </a:r>
          </a:p>
          <a:p>
            <a:pPr lvl="1"/>
            <a:r>
              <a:rPr lang="zh-CN" altLang="en-US" sz="2000" dirty="0">
                <a:solidFill>
                  <a:srgbClr val="374154"/>
                </a:solidFill>
                <a:latin typeface="Gill Sans MT" panose="020B0502020104020203" pitchFamily="34" charset="0"/>
              </a:rPr>
              <a:t>峰值算力</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432BE0-A695-184A-8336-5CBF5A249CDF}"/>
              </a:ext>
            </a:extLst>
          </p:cNvPr>
          <p:cNvSpPr>
            <a:spLocks noGrp="1"/>
          </p:cNvSpPr>
          <p:nvPr>
            <p:ph type="title"/>
          </p:nvPr>
        </p:nvSpPr>
        <p:spPr/>
        <p:txBody>
          <a:bodyPr/>
          <a:lstStyle/>
          <a:p>
            <a:r>
              <a:rPr lang="en-US" altLang="zh-CN" dirty="0"/>
              <a:t>SP</a:t>
            </a:r>
            <a:r>
              <a:rPr lang="zh-CN" altLang="en-US" dirty="0"/>
              <a:t>，流处理器 </a:t>
            </a:r>
            <a:r>
              <a:rPr lang="en-US" altLang="zh-CN" dirty="0"/>
              <a:t>(Stream Processor)</a:t>
            </a:r>
            <a:endParaRPr lang="zh-CN" altLang="en-US" dirty="0"/>
          </a:p>
        </p:txBody>
      </p:sp>
      <p:sp>
        <p:nvSpPr>
          <p:cNvPr id="5" name="内容占位符 4">
            <a:extLst>
              <a:ext uri="{FF2B5EF4-FFF2-40B4-BE49-F238E27FC236}">
                <a16:creationId xmlns:a16="http://schemas.microsoft.com/office/drawing/2014/main" id="{4CD8F5EC-471D-8249-B9F0-2160ED7510C2}"/>
              </a:ext>
            </a:extLst>
          </p:cNvPr>
          <p:cNvSpPr>
            <a:spLocks noGrp="1"/>
          </p:cNvSpPr>
          <p:nvPr>
            <p:ph sz="half" idx="1"/>
          </p:nvPr>
        </p:nvSpPr>
        <p:spPr/>
        <p:txBody>
          <a:bodyPr/>
          <a:lstStyle/>
          <a:p>
            <a:r>
              <a:rPr lang="en-US" altLang="zh-CN" dirty="0"/>
              <a:t>SP</a:t>
            </a:r>
            <a:r>
              <a:rPr lang="zh-CN" altLang="en-US" dirty="0"/>
              <a:t> 被称作流处理器，在</a:t>
            </a:r>
            <a:r>
              <a:rPr lang="en-US" altLang="zh-CN" dirty="0"/>
              <a:t>G80</a:t>
            </a:r>
            <a:r>
              <a:rPr lang="zh-CN" altLang="en-US" dirty="0"/>
              <a:t>时英文也曾称（</a:t>
            </a:r>
            <a:r>
              <a:rPr lang="en-US" altLang="zh-CN" dirty="0"/>
              <a:t>Scalar Processors</a:t>
            </a:r>
            <a:r>
              <a:rPr lang="zh-CN" altLang="en-US" dirty="0"/>
              <a:t>）、（</a:t>
            </a:r>
            <a:r>
              <a:rPr lang="en-US" altLang="zh-CN" dirty="0"/>
              <a:t>Scalar Streaming Processors</a:t>
            </a:r>
            <a:r>
              <a:rPr lang="zh-CN" altLang="en-US" dirty="0"/>
              <a:t>）。这种称呼主要因为之前 </a:t>
            </a:r>
            <a:r>
              <a:rPr lang="en-US" altLang="zh-CN" dirty="0"/>
              <a:t>SP</a:t>
            </a:r>
            <a:r>
              <a:rPr lang="zh-CN" altLang="en-US" dirty="0"/>
              <a:t> 单元是被当作标量处理单元。</a:t>
            </a:r>
            <a:r>
              <a:rPr lang="en-US" altLang="zh-CN" dirty="0"/>
              <a:t>Fermi</a:t>
            </a:r>
            <a:r>
              <a:rPr lang="zh-CN" altLang="en-US" dirty="0"/>
              <a:t> 架构后，</a:t>
            </a:r>
            <a:r>
              <a:rPr lang="en-US" altLang="zh-CN" dirty="0"/>
              <a:t>SP</a:t>
            </a:r>
            <a:r>
              <a:rPr lang="zh-CN" altLang="en-US" dirty="0"/>
              <a:t>被改称为</a:t>
            </a:r>
            <a:r>
              <a:rPr lang="en-US" altLang="zh-CN" dirty="0"/>
              <a:t>CUDA Core</a:t>
            </a:r>
            <a:r>
              <a:rPr lang="zh-CN" altLang="en-US" dirty="0"/>
              <a:t>。所以对于现在的</a:t>
            </a:r>
            <a:r>
              <a:rPr lang="en-US" altLang="zh-CN" dirty="0"/>
              <a:t>N</a:t>
            </a:r>
            <a:r>
              <a:rPr lang="zh-CN" altLang="en-US" dirty="0"/>
              <a:t>卡架构来说，流处理器数量即</a:t>
            </a:r>
            <a:r>
              <a:rPr lang="en-US" altLang="zh-CN" dirty="0"/>
              <a:t>CUDA Core</a:t>
            </a:r>
            <a:r>
              <a:rPr lang="zh-CN" altLang="en-US" dirty="0"/>
              <a:t>数量。</a:t>
            </a:r>
          </a:p>
          <a:p>
            <a:r>
              <a:rPr lang="zh-CN" altLang="en-US" dirty="0"/>
              <a:t>从 </a:t>
            </a:r>
            <a:r>
              <a:rPr lang="en-US" altLang="zh-CN" dirty="0"/>
              <a:t>DX9</a:t>
            </a:r>
            <a:r>
              <a:rPr lang="zh-CN" altLang="en-US" dirty="0"/>
              <a:t> 时代过来的人应该都知道那场大变革，顶点渲染和像素渲染在 </a:t>
            </a:r>
            <a:r>
              <a:rPr lang="en-US" altLang="zh-CN" dirty="0"/>
              <a:t>DX10</a:t>
            </a:r>
            <a:r>
              <a:rPr lang="zh-CN" altLang="en-US" dirty="0"/>
              <a:t> 被合并成“统一渲染”。虽然对于开发者来说，</a:t>
            </a:r>
            <a:r>
              <a:rPr lang="en-US" altLang="zh-CN" dirty="0"/>
              <a:t>vertex shader</a:t>
            </a:r>
            <a:r>
              <a:rPr lang="zh-CN" altLang="en-US" dirty="0"/>
              <a:t> 和 </a:t>
            </a:r>
            <a:r>
              <a:rPr lang="en-US" altLang="zh-CN" dirty="0"/>
              <a:t>fragment(pixel) shader</a:t>
            </a:r>
            <a:r>
              <a:rPr lang="zh-CN" altLang="en-US" dirty="0"/>
              <a:t> 概念依旧存在，但底下执行单元却被统一了，即由流处理器（</a:t>
            </a:r>
            <a:r>
              <a:rPr lang="en-US" altLang="zh-CN" dirty="0"/>
              <a:t>SP</a:t>
            </a:r>
            <a:r>
              <a:rPr lang="zh-CN" altLang="en-US" dirty="0"/>
              <a:t>）来进行处理。</a:t>
            </a:r>
          </a:p>
        </p:txBody>
      </p:sp>
    </p:spTree>
    <p:extLst>
      <p:ext uri="{BB962C8B-B14F-4D97-AF65-F5344CB8AC3E}">
        <p14:creationId xmlns:p14="http://schemas.microsoft.com/office/powerpoint/2010/main" val="71406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3B8BF-06E0-A246-A2C4-2A94DAAC39CB}"/>
              </a:ext>
            </a:extLst>
          </p:cNvPr>
          <p:cNvSpPr>
            <a:spLocks noGrp="1"/>
          </p:cNvSpPr>
          <p:nvPr>
            <p:ph type="title"/>
          </p:nvPr>
        </p:nvSpPr>
        <p:spPr/>
        <p:txBody>
          <a:bodyPr/>
          <a:lstStyle/>
          <a:p>
            <a:r>
              <a:rPr lang="en-US" altLang="zh-CN" dirty="0"/>
              <a:t>SM</a:t>
            </a:r>
            <a:r>
              <a:rPr lang="zh-CN" altLang="en-US" dirty="0"/>
              <a:t>（</a:t>
            </a:r>
            <a:r>
              <a:rPr lang="en-US" altLang="zh-CN" dirty="0"/>
              <a:t>Streaming Multiprocessor</a:t>
            </a:r>
            <a:r>
              <a:rPr lang="zh-CN" altLang="en-US" dirty="0"/>
              <a:t>）</a:t>
            </a:r>
            <a:endParaRPr kumimoji="1" lang="zh-CN" altLang="en-US" dirty="0"/>
          </a:p>
        </p:txBody>
      </p:sp>
      <p:sp>
        <p:nvSpPr>
          <p:cNvPr id="5" name="内容占位符 4">
            <a:extLst>
              <a:ext uri="{FF2B5EF4-FFF2-40B4-BE49-F238E27FC236}">
                <a16:creationId xmlns:a16="http://schemas.microsoft.com/office/drawing/2014/main" id="{D92381A2-B75D-0946-98C5-55ED2CE4D620}"/>
              </a:ext>
            </a:extLst>
          </p:cNvPr>
          <p:cNvSpPr>
            <a:spLocks noGrp="1"/>
          </p:cNvSpPr>
          <p:nvPr>
            <p:ph sz="half" idx="1"/>
          </p:nvPr>
        </p:nvSpPr>
        <p:spPr>
          <a:xfrm>
            <a:off x="623635" y="1412776"/>
            <a:ext cx="10963473" cy="4896544"/>
          </a:xfrm>
        </p:spPr>
        <p:txBody>
          <a:bodyPr/>
          <a:lstStyle/>
          <a:p>
            <a:r>
              <a:rPr lang="en-US" altLang="zh-CN" dirty="0"/>
              <a:t>SM</a:t>
            </a:r>
            <a:r>
              <a:rPr lang="zh-CN" altLang="en-US" dirty="0"/>
              <a:t> 从 </a:t>
            </a:r>
            <a:r>
              <a:rPr lang="en-US" altLang="zh-CN" dirty="0"/>
              <a:t>G80</a:t>
            </a:r>
            <a:r>
              <a:rPr lang="zh-CN" altLang="en-US" dirty="0"/>
              <a:t> 提出的概念，中文称流多处理器，包含算术单元以及块和线程专用的其他资源（例如每个块共享内存和寄存器文件），组成了一套完整的线程运行系统。主要包括：</a:t>
            </a:r>
            <a:endParaRPr lang="en-US" altLang="zh-CN" dirty="0"/>
          </a:p>
          <a:p>
            <a:endParaRPr lang="en-US" altLang="zh-CN" dirty="0"/>
          </a:p>
          <a:p>
            <a:pPr marL="758825" lvl="1" indent="-520700">
              <a:buFont typeface="+mj-lt"/>
              <a:buAutoNum type="arabicPeriod"/>
            </a:pPr>
            <a:r>
              <a:rPr lang="en-US" altLang="zh-CN" dirty="0">
                <a:solidFill>
                  <a:srgbClr val="91D150"/>
                </a:solidFill>
              </a:rPr>
              <a:t>CUDA Core</a:t>
            </a:r>
            <a:r>
              <a:rPr lang="zh-CN" altLang="en-US" dirty="0">
                <a:solidFill>
                  <a:srgbClr val="91D150"/>
                </a:solidFill>
              </a:rPr>
              <a:t>：</a:t>
            </a:r>
            <a:r>
              <a:rPr lang="zh-CN" altLang="en-US" dirty="0"/>
              <a:t>向量运行单元 （</a:t>
            </a:r>
            <a:r>
              <a:rPr lang="en-US" altLang="zh-CN" dirty="0"/>
              <a:t>FP32-FPU</a:t>
            </a:r>
            <a:r>
              <a:rPr lang="zh-CN" altLang="en-US" dirty="0"/>
              <a:t>、</a:t>
            </a:r>
            <a:r>
              <a:rPr lang="en-US" altLang="zh-CN" dirty="0"/>
              <a:t>FP64-DPU</a:t>
            </a:r>
            <a:r>
              <a:rPr lang="zh-CN" altLang="en-US" dirty="0"/>
              <a:t>、</a:t>
            </a:r>
            <a:r>
              <a:rPr lang="en-US" altLang="zh-CN" dirty="0"/>
              <a:t>INT32-ALU</a:t>
            </a:r>
            <a:r>
              <a:rPr lang="zh-CN" altLang="en-US" dirty="0"/>
              <a:t>）；</a:t>
            </a:r>
          </a:p>
          <a:p>
            <a:pPr marL="758825" lvl="1" indent="-520700">
              <a:buFont typeface="+mj-lt"/>
              <a:buAutoNum type="arabicPeriod"/>
            </a:pPr>
            <a:r>
              <a:rPr lang="en-US" altLang="zh-CN" dirty="0">
                <a:solidFill>
                  <a:srgbClr val="91D150"/>
                </a:solidFill>
              </a:rPr>
              <a:t>Tensor Core</a:t>
            </a:r>
            <a:r>
              <a:rPr lang="zh-CN" altLang="en-US" dirty="0">
                <a:solidFill>
                  <a:srgbClr val="91D150"/>
                </a:solidFill>
              </a:rPr>
              <a:t>：</a:t>
            </a:r>
            <a:r>
              <a:rPr lang="zh-CN" altLang="en-US" dirty="0"/>
              <a:t>张量运算单元（</a:t>
            </a:r>
            <a:r>
              <a:rPr lang="en-US" altLang="zh-CN" dirty="0"/>
              <a:t>FP16</a:t>
            </a:r>
            <a:r>
              <a:rPr lang="zh-CN" altLang="en-US" dirty="0"/>
              <a:t>、</a:t>
            </a:r>
            <a:r>
              <a:rPr lang="en-US" altLang="zh-CN" dirty="0"/>
              <a:t>BF16</a:t>
            </a:r>
            <a:r>
              <a:rPr lang="zh-CN" altLang="en-US" dirty="0"/>
              <a:t>、</a:t>
            </a:r>
            <a:r>
              <a:rPr lang="en-US" altLang="zh-CN" dirty="0"/>
              <a:t>INT8</a:t>
            </a:r>
            <a:r>
              <a:rPr lang="zh-CN" altLang="en-US" dirty="0"/>
              <a:t>、</a:t>
            </a:r>
            <a:r>
              <a:rPr lang="en-US" altLang="zh-CN" dirty="0"/>
              <a:t>INT4</a:t>
            </a:r>
            <a:r>
              <a:rPr lang="zh-CN" altLang="en-US" dirty="0"/>
              <a:t>）；</a:t>
            </a:r>
          </a:p>
          <a:p>
            <a:pPr marL="758825" lvl="1" indent="-520700">
              <a:buFont typeface="+mj-lt"/>
              <a:buAutoNum type="arabicPeriod"/>
            </a:pPr>
            <a:r>
              <a:rPr lang="en-US" altLang="zh-CN" dirty="0">
                <a:solidFill>
                  <a:srgbClr val="91D150"/>
                </a:solidFill>
              </a:rPr>
              <a:t>Special Function Units</a:t>
            </a:r>
            <a:r>
              <a:rPr lang="zh-CN" altLang="en-US" dirty="0">
                <a:solidFill>
                  <a:srgbClr val="91D150"/>
                </a:solidFill>
              </a:rPr>
              <a:t>：</a:t>
            </a:r>
            <a:r>
              <a:rPr lang="zh-CN" altLang="en-US" dirty="0"/>
              <a:t>特殊函数单元 </a:t>
            </a:r>
            <a:r>
              <a:rPr lang="en-US" altLang="zh-CN" dirty="0"/>
              <a:t>SFU</a:t>
            </a:r>
            <a:r>
              <a:rPr lang="zh-CN" altLang="en-US" dirty="0"/>
              <a:t>（超越函数和数学函数，</a:t>
            </a:r>
            <a:r>
              <a:rPr lang="en-US" altLang="zh-CN" dirty="0"/>
              <a:t>e.g.</a:t>
            </a:r>
            <a:r>
              <a:rPr lang="zh-CN" altLang="en-US" dirty="0"/>
              <a:t> 反平方根、正余弦等）；</a:t>
            </a:r>
            <a:endParaRPr lang="en-US" altLang="zh-CN" dirty="0"/>
          </a:p>
          <a:p>
            <a:pPr marL="758825" lvl="1" indent="-520700">
              <a:buFont typeface="+mj-lt"/>
              <a:buAutoNum type="arabicPeriod"/>
            </a:pPr>
            <a:r>
              <a:rPr lang="en-US" altLang="zh-CN" dirty="0">
                <a:solidFill>
                  <a:srgbClr val="91D150"/>
                </a:solidFill>
              </a:rPr>
              <a:t>Multi level</a:t>
            </a:r>
            <a:r>
              <a:rPr lang="zh-CN" altLang="en-US" dirty="0">
                <a:solidFill>
                  <a:srgbClr val="91D150"/>
                </a:solidFill>
              </a:rPr>
              <a:t> </a:t>
            </a:r>
            <a:r>
              <a:rPr lang="en-US" altLang="zh-CN" dirty="0">
                <a:solidFill>
                  <a:srgbClr val="91D150"/>
                </a:solidFill>
              </a:rPr>
              <a:t>Cache</a:t>
            </a:r>
            <a:r>
              <a:rPr lang="zh-CN" altLang="en-US" dirty="0"/>
              <a:t>：多级缓存（</a:t>
            </a:r>
            <a:r>
              <a:rPr lang="en-US" altLang="zh-CN" dirty="0"/>
              <a:t>L0/L1 Instruction Cache</a:t>
            </a:r>
            <a:r>
              <a:rPr lang="zh-CN" altLang="en-US" dirty="0"/>
              <a:t>、</a:t>
            </a:r>
            <a:r>
              <a:rPr lang="en-US" altLang="zh-CN" dirty="0"/>
              <a:t>L1 Data Cache &amp; Shared Memory</a:t>
            </a:r>
            <a:r>
              <a:rPr lang="zh-CN" altLang="en-US" dirty="0"/>
              <a:t>）；</a:t>
            </a:r>
          </a:p>
          <a:p>
            <a:pPr marL="758825" lvl="1" indent="-520700">
              <a:buFont typeface="+mj-lt"/>
              <a:buAutoNum type="arabicPeriod"/>
            </a:pPr>
            <a:r>
              <a:rPr lang="en-US" altLang="zh-CN" dirty="0">
                <a:solidFill>
                  <a:srgbClr val="91D150"/>
                </a:solidFill>
              </a:rPr>
              <a:t>Load/Store</a:t>
            </a:r>
            <a:r>
              <a:rPr lang="zh-CN" altLang="en-US" dirty="0">
                <a:solidFill>
                  <a:srgbClr val="91D150"/>
                </a:solidFill>
              </a:rPr>
              <a:t>：</a:t>
            </a:r>
            <a:r>
              <a:rPr lang="zh-CN" altLang="en-US" dirty="0"/>
              <a:t>访问存储单元</a:t>
            </a:r>
            <a:r>
              <a:rPr lang="en-US" altLang="zh-CN" dirty="0"/>
              <a:t>LD/ST</a:t>
            </a:r>
            <a:r>
              <a:rPr lang="zh-CN" altLang="en-US" dirty="0"/>
              <a:t>（负责数据处理）；</a:t>
            </a:r>
          </a:p>
          <a:p>
            <a:pPr marL="758825" lvl="1" indent="-520700">
              <a:buFont typeface="+mj-lt"/>
              <a:buAutoNum type="arabicPeriod"/>
            </a:pPr>
            <a:r>
              <a:rPr lang="en-US" altLang="zh-CN" dirty="0">
                <a:solidFill>
                  <a:srgbClr val="91D150"/>
                </a:solidFill>
              </a:rPr>
              <a:t>Warp Scheduler</a:t>
            </a:r>
            <a:r>
              <a:rPr lang="zh-CN" altLang="en-US" dirty="0"/>
              <a:t>：线程束调度器；</a:t>
            </a:r>
          </a:p>
          <a:p>
            <a:pPr marL="758825" lvl="1" indent="-520700">
              <a:buFont typeface="+mj-lt"/>
              <a:buAutoNum type="arabicPeriod"/>
            </a:pPr>
            <a:r>
              <a:rPr lang="en-US" altLang="zh-CN" dirty="0">
                <a:solidFill>
                  <a:srgbClr val="91D150"/>
                </a:solidFill>
              </a:rPr>
              <a:t>Dispatch Unit</a:t>
            </a:r>
            <a:r>
              <a:rPr lang="zh-CN" altLang="en-US" dirty="0">
                <a:solidFill>
                  <a:srgbClr val="91D150"/>
                </a:solidFill>
              </a:rPr>
              <a:t>：</a:t>
            </a:r>
            <a:r>
              <a:rPr lang="zh-CN" altLang="en-US" dirty="0"/>
              <a:t>分配单元；</a:t>
            </a:r>
          </a:p>
          <a:p>
            <a:pPr marL="758825" lvl="1" indent="-520700">
              <a:buFont typeface="+mj-lt"/>
              <a:buAutoNum type="arabicPeriod"/>
            </a:pPr>
            <a:r>
              <a:rPr lang="en-US" altLang="zh-CN" dirty="0">
                <a:solidFill>
                  <a:srgbClr val="91D150"/>
                </a:solidFill>
              </a:rPr>
              <a:t>Register File</a:t>
            </a:r>
            <a:r>
              <a:rPr lang="zh-CN" altLang="en-US" dirty="0">
                <a:solidFill>
                  <a:srgbClr val="91D150"/>
                </a:solidFill>
              </a:rPr>
              <a:t>：</a:t>
            </a:r>
            <a:r>
              <a:rPr lang="zh-CN" altLang="en-US" dirty="0"/>
              <a:t>寄存器堆；</a:t>
            </a:r>
          </a:p>
        </p:txBody>
      </p:sp>
    </p:spTree>
    <p:extLst>
      <p:ext uri="{BB962C8B-B14F-4D97-AF65-F5344CB8AC3E}">
        <p14:creationId xmlns:p14="http://schemas.microsoft.com/office/powerpoint/2010/main" val="1071330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69D4D37-C5E3-9B45-839A-7FC0656427DB}"/>
              </a:ext>
            </a:extLst>
          </p:cNvPr>
          <p:cNvSpPr>
            <a:spLocks noGrp="1"/>
          </p:cNvSpPr>
          <p:nvPr>
            <p:ph type="title"/>
          </p:nvPr>
        </p:nvSpPr>
        <p:spPr/>
        <p:txBody>
          <a:bodyPr/>
          <a:lstStyle/>
          <a:p>
            <a:r>
              <a:rPr lang="en-US" altLang="zh-CN" dirty="0"/>
              <a:t>Warp</a:t>
            </a:r>
            <a:endParaRPr lang="zh-CN" altLang="en-US" dirty="0"/>
          </a:p>
        </p:txBody>
      </p:sp>
      <p:sp>
        <p:nvSpPr>
          <p:cNvPr id="6" name="内容占位符 5">
            <a:extLst>
              <a:ext uri="{FF2B5EF4-FFF2-40B4-BE49-F238E27FC236}">
                <a16:creationId xmlns:a16="http://schemas.microsoft.com/office/drawing/2014/main" id="{35834707-5707-8D46-B0E2-205761424C79}"/>
              </a:ext>
            </a:extLst>
          </p:cNvPr>
          <p:cNvSpPr>
            <a:spLocks noGrp="1"/>
          </p:cNvSpPr>
          <p:nvPr>
            <p:ph sz="half" idx="1"/>
          </p:nvPr>
        </p:nvSpPr>
        <p:spPr/>
        <p:txBody>
          <a:bodyPr/>
          <a:lstStyle/>
          <a:p>
            <a:r>
              <a:rPr lang="en-US" altLang="zh-CN" dirty="0"/>
              <a:t>Warp</a:t>
            </a:r>
            <a:r>
              <a:rPr lang="zh-CN" altLang="en-US" dirty="0"/>
              <a:t> 也称线程束。逻辑上，所有</a:t>
            </a:r>
            <a:r>
              <a:rPr lang="en-US" altLang="zh-CN" dirty="0"/>
              <a:t>Thread</a:t>
            </a:r>
            <a:r>
              <a:rPr lang="zh-CN" altLang="en-US" dirty="0"/>
              <a:t>是并行，但是，从硬件的角度来说，并不是所有的 </a:t>
            </a:r>
            <a:r>
              <a:rPr lang="en-US" altLang="zh-CN" dirty="0"/>
              <a:t>Thread</a:t>
            </a:r>
            <a:r>
              <a:rPr lang="zh-CN" altLang="en-US" dirty="0"/>
              <a:t>能够在同一时刻执行，这里就需要</a:t>
            </a:r>
            <a:r>
              <a:rPr lang="en-US" altLang="zh-CN" dirty="0"/>
              <a:t>Warp</a:t>
            </a:r>
            <a:r>
              <a:rPr lang="zh-CN" altLang="en-US" dirty="0"/>
              <a:t>的引入。</a:t>
            </a:r>
          </a:p>
          <a:p>
            <a:r>
              <a:rPr lang="en-US" altLang="zh-CN" dirty="0"/>
              <a:t>Warp</a:t>
            </a:r>
            <a:r>
              <a:rPr lang="zh-CN" altLang="en-US" dirty="0"/>
              <a:t> 是 </a:t>
            </a:r>
            <a:r>
              <a:rPr lang="en-US" altLang="zh-CN" dirty="0"/>
              <a:t>SM</a:t>
            </a:r>
            <a:r>
              <a:rPr lang="zh-CN" altLang="en-US" dirty="0"/>
              <a:t> 基本执行单元，一个 </a:t>
            </a:r>
            <a:r>
              <a:rPr lang="en-US" altLang="zh-CN" dirty="0"/>
              <a:t>Warp</a:t>
            </a:r>
            <a:r>
              <a:rPr lang="zh-CN" altLang="en-US" dirty="0"/>
              <a:t> 包含</a:t>
            </a:r>
            <a:r>
              <a:rPr lang="en-US" altLang="zh-CN" dirty="0"/>
              <a:t>32</a:t>
            </a:r>
            <a:r>
              <a:rPr lang="zh-CN" altLang="en-US" dirty="0"/>
              <a:t>个并行 </a:t>
            </a:r>
            <a:r>
              <a:rPr lang="en-US" altLang="zh-CN" dirty="0"/>
              <a:t>Thread</a:t>
            </a:r>
            <a:r>
              <a:rPr lang="zh-CN" altLang="en-US" dirty="0"/>
              <a:t>（</a:t>
            </a:r>
            <a:r>
              <a:rPr lang="en-US" altLang="zh-CN" dirty="0" err="1"/>
              <a:t>warp_size</a:t>
            </a:r>
            <a:r>
              <a:rPr lang="zh-CN" altLang="en-US" dirty="0"/>
              <a:t> </a:t>
            </a:r>
            <a:r>
              <a:rPr lang="en-US" altLang="zh-CN" dirty="0"/>
              <a:t>=</a:t>
            </a:r>
            <a:r>
              <a:rPr lang="zh-CN" altLang="en-US" dirty="0"/>
              <a:t> </a:t>
            </a:r>
            <a:r>
              <a:rPr lang="en-US" altLang="zh-CN" dirty="0"/>
              <a:t>32</a:t>
            </a:r>
            <a:r>
              <a:rPr lang="zh-CN" altLang="en-US" dirty="0"/>
              <a:t>），这</a:t>
            </a:r>
            <a:r>
              <a:rPr lang="en-US" altLang="zh-CN" dirty="0"/>
              <a:t>32</a:t>
            </a:r>
            <a:r>
              <a:rPr lang="zh-CN" altLang="en-US" dirty="0"/>
              <a:t>个 </a:t>
            </a:r>
            <a:r>
              <a:rPr lang="en-US" altLang="zh-CN" dirty="0"/>
              <a:t>Thread</a:t>
            </a:r>
            <a:r>
              <a:rPr lang="zh-CN" altLang="en-US" dirty="0"/>
              <a:t> 执行于 </a:t>
            </a:r>
            <a:r>
              <a:rPr lang="en-US" altLang="zh-CN" dirty="0"/>
              <a:t>SIMT</a:t>
            </a:r>
            <a:r>
              <a:rPr lang="zh-CN" altLang="en-US" dirty="0"/>
              <a:t>（</a:t>
            </a:r>
            <a:r>
              <a:rPr lang="en-US" altLang="zh-CN" dirty="0"/>
              <a:t>Single-Instruction Multiple-Thread</a:t>
            </a:r>
            <a:r>
              <a:rPr lang="zh-CN" altLang="en-US" dirty="0"/>
              <a:t>）模式。也就是说所有 </a:t>
            </a:r>
            <a:r>
              <a:rPr lang="en-US" altLang="zh-CN" dirty="0"/>
              <a:t>Thread</a:t>
            </a:r>
            <a:r>
              <a:rPr lang="zh-CN" altLang="en-US" dirty="0"/>
              <a:t> 以锁步的方式执行同一条指令，但每个 </a:t>
            </a:r>
            <a:r>
              <a:rPr lang="en-US" altLang="zh-CN" dirty="0"/>
              <a:t>Thread</a:t>
            </a:r>
            <a:r>
              <a:rPr lang="zh-CN" altLang="en-US" dirty="0"/>
              <a:t> 会使用各自的 </a:t>
            </a:r>
            <a:r>
              <a:rPr lang="en-US" altLang="zh-CN" dirty="0"/>
              <a:t>Data</a:t>
            </a:r>
            <a:r>
              <a:rPr lang="zh-CN" altLang="en-US" dirty="0"/>
              <a:t> 执行指令分支。如果在 </a:t>
            </a:r>
            <a:r>
              <a:rPr lang="en-US" altLang="zh-CN" dirty="0"/>
              <a:t>Warp</a:t>
            </a:r>
            <a:r>
              <a:rPr lang="zh-CN" altLang="en-US" dirty="0"/>
              <a:t> 中没有</a:t>
            </a:r>
            <a:r>
              <a:rPr lang="en-US" altLang="zh-CN" dirty="0"/>
              <a:t>32</a:t>
            </a:r>
            <a:r>
              <a:rPr lang="zh-CN" altLang="en-US" dirty="0"/>
              <a:t>个 </a:t>
            </a:r>
            <a:r>
              <a:rPr lang="en-US" altLang="zh-CN" dirty="0"/>
              <a:t>Thread</a:t>
            </a:r>
            <a:r>
              <a:rPr lang="zh-CN" altLang="en-US" dirty="0"/>
              <a:t> 需要工作，那么 </a:t>
            </a:r>
            <a:r>
              <a:rPr lang="en-US" altLang="zh-CN" dirty="0"/>
              <a:t>Warp</a:t>
            </a:r>
            <a:r>
              <a:rPr lang="zh-CN" altLang="en-US" dirty="0"/>
              <a:t> 虽然还是作为一个整体运行，但这部分 </a:t>
            </a:r>
            <a:r>
              <a:rPr lang="en-US" altLang="zh-CN" dirty="0"/>
              <a:t>Thread</a:t>
            </a:r>
            <a:r>
              <a:rPr lang="zh-CN" altLang="en-US" dirty="0"/>
              <a:t> 是处于非激活状态的。</a:t>
            </a:r>
          </a:p>
          <a:p>
            <a:endParaRPr lang="en-US" altLang="zh-CN" dirty="0"/>
          </a:p>
          <a:p>
            <a:r>
              <a:rPr lang="en-US" altLang="zh-CN" dirty="0">
                <a:highlight>
                  <a:srgbClr val="FFFF00"/>
                </a:highlight>
              </a:rPr>
              <a:t>Thread</a:t>
            </a:r>
            <a:r>
              <a:rPr lang="zh-CN" altLang="en-US" dirty="0">
                <a:highlight>
                  <a:srgbClr val="FFFF00"/>
                </a:highlight>
              </a:rPr>
              <a:t>是最小的逻辑单位，</a:t>
            </a:r>
            <a:r>
              <a:rPr lang="en-US" altLang="zh-CN" dirty="0">
                <a:highlight>
                  <a:srgbClr val="FFFF00"/>
                </a:highlight>
              </a:rPr>
              <a:t>Warp</a:t>
            </a:r>
            <a:r>
              <a:rPr lang="zh-CN" altLang="en-US" dirty="0">
                <a:highlight>
                  <a:srgbClr val="FFFF00"/>
                </a:highlight>
              </a:rPr>
              <a:t>是最小的硬件执行单位。</a:t>
            </a:r>
          </a:p>
        </p:txBody>
      </p:sp>
    </p:spTree>
    <p:extLst>
      <p:ext uri="{BB962C8B-B14F-4D97-AF65-F5344CB8AC3E}">
        <p14:creationId xmlns:p14="http://schemas.microsoft.com/office/powerpoint/2010/main" val="149030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D55AD7B-0911-3345-9C8B-5B758BD63D48}"/>
              </a:ext>
            </a:extLst>
          </p:cNvPr>
          <p:cNvSpPr>
            <a:spLocks noGrp="1"/>
          </p:cNvSpPr>
          <p:nvPr>
            <p:ph type="title"/>
          </p:nvPr>
        </p:nvSpPr>
        <p:spPr/>
        <p:txBody>
          <a:bodyPr/>
          <a:lstStyle/>
          <a:p>
            <a:r>
              <a:rPr lang="en-US" altLang="zh-CN" dirty="0"/>
              <a:t>CUDA</a:t>
            </a:r>
            <a:r>
              <a:rPr lang="zh-CN" altLang="en-US" dirty="0"/>
              <a:t> </a:t>
            </a:r>
            <a:r>
              <a:rPr lang="en-US" altLang="zh-CN" dirty="0"/>
              <a:t>Core</a:t>
            </a:r>
            <a:endParaRPr lang="zh-CN" altLang="en-US" dirty="0"/>
          </a:p>
        </p:txBody>
      </p:sp>
      <p:sp>
        <p:nvSpPr>
          <p:cNvPr id="6" name="内容占位符 5">
            <a:extLst>
              <a:ext uri="{FF2B5EF4-FFF2-40B4-BE49-F238E27FC236}">
                <a16:creationId xmlns:a16="http://schemas.microsoft.com/office/drawing/2014/main" id="{B92285F4-953C-A540-A6BA-1A61C7590642}"/>
              </a:ext>
            </a:extLst>
          </p:cNvPr>
          <p:cNvSpPr>
            <a:spLocks noGrp="1"/>
          </p:cNvSpPr>
          <p:nvPr>
            <p:ph sz="half" idx="1"/>
          </p:nvPr>
        </p:nvSpPr>
        <p:spPr>
          <a:xfrm>
            <a:off x="623636" y="1412776"/>
            <a:ext cx="4970689" cy="4608512"/>
          </a:xfrm>
        </p:spPr>
        <p:txBody>
          <a:bodyPr/>
          <a:lstStyle/>
          <a:p>
            <a:r>
              <a:rPr lang="en-US" altLang="zh-CN" dirty="0"/>
              <a:t>CUDA Core</a:t>
            </a:r>
            <a:r>
              <a:rPr lang="zh-CN" altLang="en-US" dirty="0"/>
              <a:t> 在 </a:t>
            </a:r>
            <a:r>
              <a:rPr lang="en-US" altLang="zh-CN" dirty="0"/>
              <a:t>Fermi</a:t>
            </a:r>
            <a:r>
              <a:rPr lang="zh-CN" altLang="en-US" dirty="0"/>
              <a:t> 架构里提出，是最小的运算执行单元。</a:t>
            </a:r>
            <a:endParaRPr lang="en-US" altLang="zh-CN" dirty="0"/>
          </a:p>
          <a:p>
            <a:r>
              <a:rPr lang="zh-CN" altLang="en-US" dirty="0"/>
              <a:t>在 </a:t>
            </a:r>
            <a:r>
              <a:rPr lang="en-US" altLang="zh-CN" dirty="0"/>
              <a:t>Fermi</a:t>
            </a:r>
            <a:r>
              <a:rPr lang="zh-CN" altLang="en-US" dirty="0"/>
              <a:t> 架构中，一个 </a:t>
            </a:r>
            <a:r>
              <a:rPr lang="en-US" altLang="zh-CN" dirty="0"/>
              <a:t>SM</a:t>
            </a:r>
            <a:r>
              <a:rPr lang="zh-CN" altLang="en-US" dirty="0"/>
              <a:t> 中包含了有 </a:t>
            </a:r>
            <a:r>
              <a:rPr lang="en-US" altLang="zh-CN" dirty="0"/>
              <a:t>2</a:t>
            </a:r>
            <a:r>
              <a:rPr lang="zh-CN" altLang="en-US" dirty="0"/>
              <a:t> 组各 </a:t>
            </a:r>
            <a:r>
              <a:rPr lang="en-US" altLang="zh-CN" dirty="0"/>
              <a:t>16</a:t>
            </a:r>
            <a:r>
              <a:rPr lang="zh-CN" altLang="en-US" dirty="0"/>
              <a:t> 个 </a:t>
            </a:r>
            <a:r>
              <a:rPr lang="en-US" altLang="zh-CN" dirty="0"/>
              <a:t>CUDA Core</a:t>
            </a:r>
            <a:r>
              <a:rPr lang="zh-CN" altLang="en-US" dirty="0"/>
              <a:t>，每个 </a:t>
            </a:r>
            <a:r>
              <a:rPr lang="en-US" altLang="zh-CN" dirty="0"/>
              <a:t>CUDA Core </a:t>
            </a:r>
            <a:r>
              <a:rPr lang="zh-CN" altLang="en-US" dirty="0"/>
              <a:t>包含了一个整数运算单元 </a:t>
            </a:r>
            <a:r>
              <a:rPr lang="en-US" altLang="zh-CN" dirty="0"/>
              <a:t>ALU (Integer Arithmetic Logic Unit) </a:t>
            </a:r>
            <a:r>
              <a:rPr lang="zh-CN" altLang="en-US" dirty="0"/>
              <a:t>和一个浮点运算单元 </a:t>
            </a:r>
            <a:r>
              <a:rPr lang="en-US" altLang="zh-CN" dirty="0"/>
              <a:t>FPU (Floating Point Unit) </a:t>
            </a:r>
            <a:r>
              <a:rPr lang="zh-CN" altLang="en-US" dirty="0"/>
              <a:t>。</a:t>
            </a:r>
          </a:p>
        </p:txBody>
      </p:sp>
      <p:pic>
        <p:nvPicPr>
          <p:cNvPr id="8" name="图片 7">
            <a:extLst>
              <a:ext uri="{FF2B5EF4-FFF2-40B4-BE49-F238E27FC236}">
                <a16:creationId xmlns:a16="http://schemas.microsoft.com/office/drawing/2014/main" id="{5A7B9CC4-3539-1B46-B4B7-F3C3789ED3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2357" y="698423"/>
            <a:ext cx="5424547" cy="5773766"/>
          </a:xfrm>
          <a:prstGeom prst="rect">
            <a:avLst/>
          </a:prstGeom>
        </p:spPr>
      </p:pic>
    </p:spTree>
    <p:extLst>
      <p:ext uri="{BB962C8B-B14F-4D97-AF65-F5344CB8AC3E}">
        <p14:creationId xmlns:p14="http://schemas.microsoft.com/office/powerpoint/2010/main" val="23334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C3DB70-183D-0945-AA5D-3342B59BB748}"/>
              </a:ext>
            </a:extLst>
          </p:cNvPr>
          <p:cNvSpPr>
            <a:spLocks noGrp="1"/>
          </p:cNvSpPr>
          <p:nvPr>
            <p:ph type="title"/>
          </p:nvPr>
        </p:nvSpPr>
        <p:spPr/>
        <p:txBody>
          <a:bodyPr/>
          <a:lstStyle/>
          <a:p>
            <a:r>
              <a:rPr lang="en-US" altLang="zh-CN" dirty="0"/>
              <a:t>CUDA</a:t>
            </a:r>
            <a:r>
              <a:rPr lang="zh-CN" altLang="en-US" dirty="0"/>
              <a:t> </a:t>
            </a:r>
            <a:r>
              <a:rPr lang="en-US" altLang="zh-CN" dirty="0"/>
              <a:t>Core</a:t>
            </a:r>
            <a:endParaRPr lang="zh-CN" altLang="en-US" dirty="0"/>
          </a:p>
        </p:txBody>
      </p:sp>
      <p:sp>
        <p:nvSpPr>
          <p:cNvPr id="3" name="内容占位符 2">
            <a:extLst>
              <a:ext uri="{FF2B5EF4-FFF2-40B4-BE49-F238E27FC236}">
                <a16:creationId xmlns:a16="http://schemas.microsoft.com/office/drawing/2014/main" id="{2F2CEBEE-82CC-9143-AFC3-D510CD8239E6}"/>
              </a:ext>
            </a:extLst>
          </p:cNvPr>
          <p:cNvSpPr>
            <a:spLocks noGrp="1"/>
          </p:cNvSpPr>
          <p:nvPr>
            <p:ph sz="half" idx="1"/>
          </p:nvPr>
        </p:nvSpPr>
        <p:spPr>
          <a:xfrm>
            <a:off x="623636" y="1412776"/>
            <a:ext cx="5186714" cy="4608512"/>
          </a:xfrm>
        </p:spPr>
        <p:txBody>
          <a:bodyPr/>
          <a:lstStyle/>
          <a:p>
            <a:r>
              <a:rPr kumimoji="1" lang="zh-CN" altLang="en-US" dirty="0"/>
              <a:t>到了 </a:t>
            </a:r>
            <a:r>
              <a:rPr kumimoji="1" lang="en-US" altLang="zh-CN" dirty="0"/>
              <a:t>Volta</a:t>
            </a:r>
            <a:r>
              <a:rPr kumimoji="1" lang="zh-CN" altLang="en-US" dirty="0"/>
              <a:t> 架构，</a:t>
            </a:r>
            <a:r>
              <a:rPr kumimoji="1" lang="en-US" altLang="zh-CN" dirty="0"/>
              <a:t>CUDA Core</a:t>
            </a:r>
            <a:r>
              <a:rPr kumimoji="1" lang="zh-CN" altLang="en-US" dirty="0"/>
              <a:t> 又和 </a:t>
            </a:r>
            <a:r>
              <a:rPr kumimoji="1" lang="en-US" altLang="zh-CN" dirty="0"/>
              <a:t>Fermi</a:t>
            </a:r>
            <a:r>
              <a:rPr kumimoji="1" lang="zh-CN" altLang="en-US" dirty="0"/>
              <a:t>架构时期发生了变化。从这里开始就没有以前的 </a:t>
            </a:r>
            <a:r>
              <a:rPr kumimoji="1" lang="en-US" altLang="zh-CN" dirty="0"/>
              <a:t>CUDA Core</a:t>
            </a:r>
            <a:r>
              <a:rPr kumimoji="1" lang="zh-CN" altLang="en-US" dirty="0"/>
              <a:t> 了，而是变成了单独的 </a:t>
            </a:r>
            <a:r>
              <a:rPr kumimoji="1" lang="en-US" altLang="zh-CN" dirty="0"/>
              <a:t>FP32</a:t>
            </a:r>
            <a:r>
              <a:rPr kumimoji="1" lang="zh-CN" altLang="en-US" dirty="0"/>
              <a:t>  </a:t>
            </a:r>
            <a:r>
              <a:rPr kumimoji="1" lang="en-US" altLang="zh-CN" dirty="0"/>
              <a:t>FPU</a:t>
            </a:r>
            <a:r>
              <a:rPr kumimoji="1" lang="zh-CN" altLang="en-US" dirty="0"/>
              <a:t> 和 </a:t>
            </a:r>
            <a:r>
              <a:rPr kumimoji="1" lang="en-US" altLang="zh-CN" dirty="0"/>
              <a:t>INT32</a:t>
            </a:r>
            <a:r>
              <a:rPr kumimoji="1" lang="zh-CN" altLang="en-US" dirty="0"/>
              <a:t> </a:t>
            </a:r>
            <a:r>
              <a:rPr kumimoji="1" lang="en-US" altLang="zh-CN" dirty="0"/>
              <a:t>ALU</a:t>
            </a:r>
            <a:r>
              <a:rPr kumimoji="1" lang="zh-CN" altLang="en-US" dirty="0"/>
              <a:t>。</a:t>
            </a:r>
            <a:endParaRPr kumimoji="1" lang="en-US" altLang="zh-CN" dirty="0"/>
          </a:p>
          <a:p>
            <a:r>
              <a:rPr kumimoji="1" lang="zh-CN" altLang="en-US" dirty="0"/>
              <a:t>因为 </a:t>
            </a:r>
            <a:r>
              <a:rPr kumimoji="1" lang="en-US" altLang="zh-CN" dirty="0"/>
              <a:t>FP32:INT32</a:t>
            </a:r>
            <a:r>
              <a:rPr kumimoji="1" lang="zh-CN" altLang="en-US" dirty="0"/>
              <a:t> 是 </a:t>
            </a:r>
            <a:r>
              <a:rPr kumimoji="1" lang="en-US" altLang="zh-CN" dirty="0"/>
              <a:t>1:1</a:t>
            </a:r>
            <a:r>
              <a:rPr kumimoji="1" lang="zh-CN" altLang="en-US" dirty="0"/>
              <a:t>，所以还是很方便把它们合并成原来的 </a:t>
            </a:r>
            <a:r>
              <a:rPr kumimoji="1" lang="en-US" altLang="zh-CN" dirty="0"/>
              <a:t>CUDA Core</a:t>
            </a:r>
            <a:r>
              <a:rPr kumimoji="1" lang="zh-CN" altLang="en-US" dirty="0"/>
              <a:t> 去称呼。这样做的好处是每个 </a:t>
            </a:r>
            <a:r>
              <a:rPr kumimoji="1" lang="en-US" altLang="zh-CN" dirty="0"/>
              <a:t>SM</a:t>
            </a:r>
            <a:r>
              <a:rPr kumimoji="1" lang="zh-CN" altLang="en-US" dirty="0"/>
              <a:t> 现在支持 </a:t>
            </a:r>
            <a:r>
              <a:rPr kumimoji="1" lang="en-US" altLang="zh-CN" dirty="0"/>
              <a:t>FP32</a:t>
            </a:r>
            <a:r>
              <a:rPr kumimoji="1" lang="zh-CN" altLang="en-US" dirty="0"/>
              <a:t> 和 </a:t>
            </a:r>
            <a:r>
              <a:rPr kumimoji="1" lang="en-US" altLang="zh-CN" dirty="0"/>
              <a:t>INT32</a:t>
            </a:r>
            <a:r>
              <a:rPr kumimoji="1" lang="zh-CN" altLang="en-US" dirty="0"/>
              <a:t> 的并发执行。</a:t>
            </a:r>
          </a:p>
          <a:p>
            <a:pPr marL="0" indent="0">
              <a:buNone/>
            </a:pPr>
            <a:endParaRPr kumimoji="1" lang="zh-CN" altLang="en-US" dirty="0"/>
          </a:p>
        </p:txBody>
      </p:sp>
      <p:pic>
        <p:nvPicPr>
          <p:cNvPr id="6" name="图片 5">
            <a:extLst>
              <a:ext uri="{FF2B5EF4-FFF2-40B4-BE49-F238E27FC236}">
                <a16:creationId xmlns:a16="http://schemas.microsoft.com/office/drawing/2014/main" id="{470232B9-8B42-134C-BF48-C65E46846A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31368" y="679570"/>
            <a:ext cx="4363557" cy="5773766"/>
          </a:xfrm>
          <a:prstGeom prst="rect">
            <a:avLst/>
          </a:prstGeom>
        </p:spPr>
      </p:pic>
    </p:spTree>
    <p:extLst>
      <p:ext uri="{BB962C8B-B14F-4D97-AF65-F5344CB8AC3E}">
        <p14:creationId xmlns:p14="http://schemas.microsoft.com/office/powerpoint/2010/main" val="42446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33279</TotalTime>
  <Words>1420</Words>
  <Application>Microsoft Macintosh PowerPoint</Application>
  <PresentationFormat>自定义</PresentationFormat>
  <Paragraphs>115</Paragraphs>
  <Slides>19</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19</vt:i4>
      </vt:variant>
    </vt:vector>
  </HeadingPairs>
  <TitlesOfParts>
    <vt:vector size="39"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SP，流处理器 (Stream Processor)</vt:lpstr>
      <vt:lpstr>SM（Streaming Multiprocessor）</vt:lpstr>
      <vt:lpstr>Warp</vt:lpstr>
      <vt:lpstr>CUDA Core</vt:lpstr>
      <vt:lpstr>CUDA Core</vt:lpstr>
      <vt:lpstr>CUDA（Compute Unified Device Architecture）</vt:lpstr>
      <vt:lpstr>CUDA</vt:lpstr>
      <vt:lpstr>CUDA</vt:lpstr>
      <vt:lpstr>CUDA</vt:lpstr>
      <vt:lpstr>峰值算力</vt:lpstr>
      <vt:lpstr>峰值算力</vt:lpstr>
      <vt:lpstr>GPU概念之间的关系</vt:lpstr>
      <vt:lpstr>GPU概念之间的关系</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5333</cp:revision>
  <dcterms:created xsi:type="dcterms:W3CDTF">2015-01-14T10:38:57Z</dcterms:created>
  <dcterms:modified xsi:type="dcterms:W3CDTF">2023-04-14T06:49:44Z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